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71" r:id="rId1"/>
  </p:sldMasterIdLst>
  <p:notesMasterIdLst>
    <p:notesMasterId r:id="rId20"/>
  </p:notesMasterIdLst>
  <p:sldIdLst>
    <p:sldId id="256" r:id="rId2"/>
    <p:sldId id="257" r:id="rId3"/>
    <p:sldId id="298" r:id="rId4"/>
    <p:sldId id="314" r:id="rId5"/>
    <p:sldId id="350" r:id="rId6"/>
    <p:sldId id="355" r:id="rId7"/>
    <p:sldId id="358" r:id="rId8"/>
    <p:sldId id="359" r:id="rId9"/>
    <p:sldId id="360" r:id="rId10"/>
    <p:sldId id="362" r:id="rId11"/>
    <p:sldId id="361" r:id="rId12"/>
    <p:sldId id="363" r:id="rId13"/>
    <p:sldId id="364" r:id="rId14"/>
    <p:sldId id="354" r:id="rId15"/>
    <p:sldId id="357" r:id="rId16"/>
    <p:sldId id="365" r:id="rId17"/>
    <p:sldId id="366" r:id="rId18"/>
    <p:sldId id="367" r:id="rId1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="" xmlns:c="http://schemas.openxmlformats.org/drawingml/2006/chart" xmlns:dgm="http://schemas.openxmlformats.org/drawingml/2006/diagram" xmlns:dsp="http://schemas.microsoft.com/office/drawing/2008/diagram"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20" d="100"/>
          <a:sy n="120" d="100"/>
        </p:scale>
        <p:origin x="174" y="96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4095" units="cm"/>
          <inkml:channel name="Y" type="integer" max="4095" units="cm"/>
          <inkml:channel name="T" type="integer" max="2.14748E9" units="dev"/>
        </inkml:traceFormat>
        <inkml:channelProperties>
          <inkml:channelProperty channel="X" name="resolution" value="139.28572" units="1/cm"/>
          <inkml:channelProperty channel="Y" name="resolution" value="246.68675" units="1/cm"/>
          <inkml:channelProperty channel="T" name="resolution" value="1" units="1/dev"/>
        </inkml:channelProperties>
      </inkml:inkSource>
      <inkml:timestamp xml:id="ts0" timeString="2021-07-12T06:35:07.07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26597 18990 0,'0'0'0,"0"0"0,0 0 0,0 0 0,0 0 0,0 0 0,0 0 0,0 0 0,0 0 0,0 0 0,0 0 0,0 0 0,0 0 0,0 0 0,0 0 0,0 0 0,0 0 0,41 4 0,-32-4 0,-9 0 0,0 5 0,8-5 0,-8 0 0,0 0 0,8 0 16,-8 0-16,0 0 0,9 0 0,-1 0 0,-8 0 15,16 0-15,-16 0 16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B95B1B33-B0FF-450C-94FC-259680BD281F}" type="datetime1">
              <a:rPr lang="ko-KR" altLang="en-US"/>
              <a:pPr lvl="0">
                <a:defRPr/>
              </a:pPr>
              <a:t>2021-09-15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BD5253BE-8249-450C-84D5-A2F7018CDC9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0079F7-1BDE-401F-901E-02A90F9D22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4A9B5BF-FBB6-4901-84EE-838A7C801E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74DFFE3-0837-4762-B229-764CCCFFE7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2021-09-15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0E6BB08-C6CD-4B68-A95A-C0471BC5C2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ADE8E12-A20E-43EB-9214-88A9924A8B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34554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E867D3-5430-410D-8400-111FBF3A3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93EBFBC-819C-4B27-88D4-D19F31499F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24A9D9D-6BCC-4978-B561-0F1AB8B602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2021-09-15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8CCF1A1-AFB2-4C48-BD45-BD42F5AC3C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643E432-C59B-4658-9D89-286CE953E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69659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9845BC2-0329-46A5-BB1C-7A5416F4BAA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4A021D2-C485-4A4D-8E5A-4ACEFC5EF5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77780D5-259F-47F0-88D5-E3ADEC053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2021-09-15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4428820-F01C-4E5C-89EB-A9762BC389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8ADB37B-7CEC-4447-81E4-DD3A6DED1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21901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7C89C7-27CD-4A97-90B7-4DD77F727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BD3DC1C-D131-4061-8930-FFA6159930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013BD02-7BA8-4BBC-AA38-71F372127A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2021-09-15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64464A4-6D4C-4C1A-9EC4-C77AE47BC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5B3F6AB-1EEC-4010-A945-A2E032D1F2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15230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B1D198-6537-4C0D-8D26-7A483A196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7E50832-AFA7-4B94-8D03-2DF06D4038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C9E9AD6-C40C-4012-A493-9AF95255A7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2021-09-15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04E0D95-BDD7-48DB-B4BC-1D3D8C68F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EABFA3E-BED5-4DF4-AB05-A59C05A73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15534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B7CF12-E197-4FDA-A488-258040594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20D48C-6396-48E3-AAEA-86F028FEEE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F2A53D2-7AFC-4DDA-A83E-59DBFA1FBF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A767CE4-0D16-40CD-A0FE-6BE7FDD3EC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2021-09-15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5EA0EAF-A65C-499C-B6EE-A8B897C50E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9B09D08-940C-491B-9A4E-2E5B4ECE3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61608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7C6B6D-51B0-461F-91B1-D54732EA1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6409FFA-E886-417E-BB8C-9DD5BFE488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F7E042C-4BC5-4DA8-B66A-381A0422EB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D206237-DC12-499B-89C2-3DCAEF6FA3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4D1F9D6-A934-4B3E-ABB6-519C4F5D126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461EA77-3E1C-440A-B465-759737FF6F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2021-09-15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57B1BF4-7D23-4FD7-ADA4-CF075E4B69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3F3A825-A101-4B66-84D9-2B71404E5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85856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11E278-F75D-4660-9D08-0D3E0FE08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108FB9F-22CF-4F1C-B7E4-4120152956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2021-09-15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3753459-8735-432A-A77F-655AC95E7B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1E6F224-6E76-44B8-AECB-13DF5B7D5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7354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17824F4-6A1C-4395-8C7D-51776DE331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2021-09-15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58D92FB-714B-4526-B6F1-CFEFF71398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1CDFFFF-6B78-492F-804D-9DE2DC6B3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26759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489EA7-983F-4230-90A7-9085374E20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05C8B69-658D-4532-87C4-98C2FEC8D8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9FA0CA3-3DCF-4A98-B87D-00C628D4D7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D74F306-CCC9-49A0-9BFB-CBF87DF810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2021-09-15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116356C-9E73-4E64-9EB1-3990F9DD49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9D31894-02AA-4561-96F6-E6F6C0E39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36887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3E7A0D-BB4D-432E-88A7-72A8B8FD0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BBCEC50-41F9-470E-B94D-FF1B7038FEC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9589834-27AD-430A-B41D-BA680E602D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CA17B97-91FE-4EF2-9699-D8F66FD806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2021-09-15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5E1E57C-0C84-45F3-A201-5E0715E61A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E44D6F3-878A-48C0-9D2C-E2E8891A3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78475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9D68312-D8C0-4AB8-AD63-279CDB6224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E1D770D-F22B-4D8D-86E5-378840FD86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E8EA0C6-F6DF-4FD8-8E68-EC42C947E0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41A2CC-AD33-4BEB-BEDF-7117FCB0AF3A}" type="datetimeFigureOut">
              <a:rPr lang="ko-KR" altLang="en-US" smtClean="0"/>
              <a:t>2021-09-15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6EB42F0-8675-4D0B-918D-F44560B8C0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AB4EEFF-1B8A-4E4B-ABD3-DD5B98FDF1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27728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8D9D9645-2F2B-4BB1-B5BA-17C241E6CFC2}"/>
              </a:ext>
            </a:extLst>
          </p:cNvPr>
          <p:cNvSpPr/>
          <p:nvPr/>
        </p:nvSpPr>
        <p:spPr>
          <a:xfrm>
            <a:off x="0" y="0"/>
            <a:ext cx="12213771" cy="29858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BD5C53C-9B19-415C-B6B8-94AEDDE075AC}"/>
              </a:ext>
            </a:extLst>
          </p:cNvPr>
          <p:cNvSpPr/>
          <p:nvPr/>
        </p:nvSpPr>
        <p:spPr>
          <a:xfrm>
            <a:off x="0" y="6559420"/>
            <a:ext cx="12213771" cy="29858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84F941-B1A5-42ED-AD78-B0F57A275C9B}"/>
              </a:ext>
            </a:extLst>
          </p:cNvPr>
          <p:cNvSpPr txBox="1"/>
          <p:nvPr/>
        </p:nvSpPr>
        <p:spPr>
          <a:xfrm>
            <a:off x="2946409" y="2413336"/>
            <a:ext cx="632096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600" dirty="0">
                <a:solidFill>
                  <a:schemeClr val="tx1">
                    <a:lumMod val="65000"/>
                    <a:lumOff val="3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KoPubWorld돋움체 Bold" panose="00000800000000000000" pitchFamily="2" charset="-127"/>
              </a:rPr>
              <a:t>마우스 교육 </a:t>
            </a:r>
            <a:r>
              <a:rPr lang="en-US" altLang="ko-KR" sz="6600" dirty="0">
                <a:solidFill>
                  <a:schemeClr val="tx1">
                    <a:lumMod val="65000"/>
                    <a:lumOff val="3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KoPubWorld돋움체 Bold" panose="00000800000000000000" pitchFamily="2" charset="-127"/>
              </a:rPr>
              <a:t>4</a:t>
            </a:r>
            <a:r>
              <a:rPr lang="ko-KR" altLang="en-US" sz="6600" dirty="0">
                <a:solidFill>
                  <a:schemeClr val="tx1">
                    <a:lumMod val="65000"/>
                    <a:lumOff val="3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KoPubWorld돋움체 Bold" panose="00000800000000000000" pitchFamily="2" charset="-127"/>
              </a:rPr>
              <a:t>차</a:t>
            </a:r>
            <a:endParaRPr lang="ko-KR" altLang="en-US" sz="6600" dirty="0">
              <a:solidFill>
                <a:schemeClr val="tx1">
                  <a:lumMod val="65000"/>
                  <a:lumOff val="3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KoPubWorld돋움체 Light" panose="000003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BE13764-1EF0-4A6F-8554-79E11A74BCAB}"/>
              </a:ext>
            </a:extLst>
          </p:cNvPr>
          <p:cNvSpPr txBox="1"/>
          <p:nvPr/>
        </p:nvSpPr>
        <p:spPr>
          <a:xfrm>
            <a:off x="4845497" y="5754256"/>
            <a:ext cx="25010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KoPubWorld돋움체 Bold" panose="00000800000000000000" pitchFamily="2" charset="-127"/>
              </a:rPr>
              <a:t>25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KoPubWorld돋움체 Bold" panose="00000800000000000000" pitchFamily="2" charset="-127"/>
              </a:rPr>
              <a:t>기 김종욱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KoPubWorld돋움체 Bold" panose="00000800000000000000" pitchFamily="2" charset="-127"/>
              </a:rPr>
              <a:t>박상재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KoPubWorld돋움체 Light" panose="000003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2D06F2-2059-4C79-9404-BC147C772BC2}"/>
              </a:ext>
            </a:extLst>
          </p:cNvPr>
          <p:cNvSpPr txBox="1"/>
          <p:nvPr/>
        </p:nvSpPr>
        <p:spPr>
          <a:xfrm>
            <a:off x="5109191" y="3726331"/>
            <a:ext cx="19736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KoPubWorld돋움체 Bold" panose="00000800000000000000" pitchFamily="2" charset="-127"/>
              </a:rPr>
              <a:t>2021 – 09 – 15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KoPubWorld돋움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040737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105426" y="188165"/>
            <a:ext cx="3981147" cy="830997"/>
            <a:chOff x="3819245" y="188165"/>
            <a:chExt cx="3981147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03102" y="271010"/>
              <a:ext cx="3197290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KoPubWorld돋움체 Bold" panose="00000800000000000000" pitchFamily="2" charset="-127"/>
                </a:rPr>
                <a:t>마우스 </a:t>
              </a:r>
              <a:r>
                <a:rPr lang="en-US" altLang="ko-KR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KoPubWorld돋움체 Bold" panose="00000800000000000000" pitchFamily="2" charset="-127"/>
                </a:rPr>
                <a:t>QUEUE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88998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F4B183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KoPubWorld돋움체 Bold" panose="00000800000000000000" pitchFamily="2" charset="-127"/>
                </a:rPr>
                <a:t>05</a:t>
              </a:r>
              <a:endParaRPr lang="ko-KR" altLang="en-US" sz="4800" b="1" dirty="0">
                <a:solidFill>
                  <a:srgbClr val="F4B183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47156E44-9089-42FE-B453-DC4D10F46E22}"/>
              </a:ext>
            </a:extLst>
          </p:cNvPr>
          <p:cNvSpPr txBox="1"/>
          <p:nvPr/>
        </p:nvSpPr>
        <p:spPr>
          <a:xfrm>
            <a:off x="557400" y="603663"/>
            <a:ext cx="2414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알고리즘</a:t>
            </a:r>
          </a:p>
        </p:txBody>
      </p: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A49E999C-3AF7-4B97-96BD-2084E831AC84}"/>
              </a:ext>
            </a:extLst>
          </p:cNvPr>
          <p:cNvSpPr txBox="1">
            <a:spLocks/>
          </p:cNvSpPr>
          <p:nvPr/>
        </p:nvSpPr>
        <p:spPr>
          <a:xfrm>
            <a:off x="557400" y="1505895"/>
            <a:ext cx="10972800" cy="46513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9728" algn="l"/>
            <a:r>
              <a:rPr lang="ko-KR" altLang="en-US" dirty="0"/>
              <a:t>큐에서 하나씩 꺼내면서 현재 </a:t>
            </a:r>
            <a:r>
              <a:rPr lang="ko-KR" altLang="en-US" dirty="0" err="1"/>
              <a:t>무게값</a:t>
            </a:r>
            <a:r>
              <a:rPr lang="ko-KR" altLang="en-US" dirty="0"/>
              <a:t> </a:t>
            </a:r>
            <a:r>
              <a:rPr lang="en-US" altLang="ko-KR" dirty="0"/>
              <a:t>+ </a:t>
            </a:r>
            <a:r>
              <a:rPr lang="ko-KR" altLang="en-US" dirty="0" err="1"/>
              <a:t>지향값</a:t>
            </a:r>
            <a:r>
              <a:rPr lang="en-US" altLang="ko-KR" dirty="0"/>
              <a:t> &lt; </a:t>
            </a:r>
            <a:r>
              <a:rPr lang="ko-KR" altLang="en-US" dirty="0"/>
              <a:t>다음 좌표 </a:t>
            </a:r>
            <a:r>
              <a:rPr lang="ko-KR" altLang="en-US" dirty="0" err="1"/>
              <a:t>무게값</a:t>
            </a:r>
            <a:endParaRPr lang="en-US" altLang="ko-KR" dirty="0"/>
          </a:p>
          <a:p>
            <a:pPr marL="109728" algn="l"/>
            <a:r>
              <a:rPr lang="en-US" altLang="ko-KR" dirty="0"/>
              <a:t>-&gt; </a:t>
            </a:r>
            <a:r>
              <a:rPr lang="ko-KR" altLang="en-US" dirty="0"/>
              <a:t>다음 좌표 </a:t>
            </a:r>
            <a:r>
              <a:rPr lang="ko-KR" altLang="en-US" dirty="0" err="1"/>
              <a:t>무게값</a:t>
            </a:r>
            <a:r>
              <a:rPr lang="ko-KR" altLang="en-US" dirty="0"/>
              <a:t> </a:t>
            </a:r>
            <a:r>
              <a:rPr lang="en-US" altLang="ko-KR" dirty="0"/>
              <a:t>= </a:t>
            </a:r>
            <a:r>
              <a:rPr lang="ko-KR" altLang="en-US" dirty="0"/>
              <a:t>현재 </a:t>
            </a:r>
            <a:r>
              <a:rPr lang="ko-KR" altLang="en-US" dirty="0" err="1"/>
              <a:t>무게값</a:t>
            </a:r>
            <a:r>
              <a:rPr lang="ko-KR" altLang="en-US" dirty="0"/>
              <a:t> </a:t>
            </a:r>
            <a:r>
              <a:rPr lang="en-US" altLang="ko-KR" dirty="0"/>
              <a:t>+ </a:t>
            </a:r>
            <a:r>
              <a:rPr lang="ko-KR" altLang="en-US" dirty="0" err="1"/>
              <a:t>지향값</a:t>
            </a:r>
            <a:r>
              <a:rPr lang="en-US" altLang="ko-KR" dirty="0"/>
              <a:t>		(</a:t>
            </a:r>
            <a:r>
              <a:rPr lang="ko-KR" altLang="en-US" dirty="0"/>
              <a:t>중복되는 길에서</a:t>
            </a:r>
            <a:r>
              <a:rPr lang="en-US" altLang="ko-KR" dirty="0"/>
              <a:t>)</a:t>
            </a:r>
          </a:p>
          <a:p>
            <a:pPr marL="109728" algn="l"/>
            <a:endParaRPr lang="en-US" altLang="ko-KR" dirty="0"/>
          </a:p>
          <a:p>
            <a:pPr marL="109728" algn="l"/>
            <a:r>
              <a:rPr lang="ko-KR" altLang="en-US" dirty="0"/>
              <a:t>탐색 시 벽 정보를 읽으면서 다음 좌표 저장</a:t>
            </a:r>
            <a:r>
              <a:rPr lang="en-US" altLang="ko-KR" dirty="0"/>
              <a:t> 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2585727-6E34-494A-90A7-9C0A6BF398F9}"/>
              </a:ext>
            </a:extLst>
          </p:cNvPr>
          <p:cNvSpPr/>
          <p:nvPr/>
        </p:nvSpPr>
        <p:spPr>
          <a:xfrm>
            <a:off x="0" y="-2"/>
            <a:ext cx="12213771" cy="6858001"/>
          </a:xfrm>
          <a:prstGeom prst="rect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CB7C673-2F38-4023-89D8-3746C92C9576}"/>
              </a:ext>
            </a:extLst>
          </p:cNvPr>
          <p:cNvSpPr/>
          <p:nvPr/>
        </p:nvSpPr>
        <p:spPr>
          <a:xfrm>
            <a:off x="3850547" y="3428998"/>
            <a:ext cx="2880000" cy="2880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87C853C1-522A-4EA8-A171-5B174154EBDF}"/>
                  </a:ext>
                </a:extLst>
              </p14:cNvPr>
              <p14:cNvContentPartPr/>
              <p14:nvPr/>
            </p14:nvContentPartPr>
            <p14:xfrm>
              <a:off x="9574920" y="6836400"/>
              <a:ext cx="36000" cy="3600"/>
            </p14:xfrm>
          </p:contentPart>
        </mc:Choice>
        <mc:Fallback xmlns=""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87C853C1-522A-4EA8-A171-5B174154EBD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565560" y="6827040"/>
                <a:ext cx="54720" cy="22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774413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105426" y="188165"/>
            <a:ext cx="3981147" cy="830997"/>
            <a:chOff x="3819245" y="188165"/>
            <a:chExt cx="3981147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03102" y="271010"/>
              <a:ext cx="3197290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KoPubWorld돋움체 Bold" panose="00000800000000000000" pitchFamily="2" charset="-127"/>
                </a:rPr>
                <a:t>마우스 알고리즘</a:t>
              </a:r>
              <a:endPara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88998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F4B183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KoPubWorld돋움체 Bold" panose="00000800000000000000" pitchFamily="2" charset="-127"/>
                </a:rPr>
                <a:t>06</a:t>
              </a:r>
              <a:endParaRPr lang="ko-KR" altLang="en-US" sz="4800" b="1" dirty="0">
                <a:solidFill>
                  <a:srgbClr val="F4B183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47156E44-9089-42FE-B453-DC4D10F46E22}"/>
              </a:ext>
            </a:extLst>
          </p:cNvPr>
          <p:cNvSpPr txBox="1"/>
          <p:nvPr/>
        </p:nvSpPr>
        <p:spPr>
          <a:xfrm>
            <a:off x="557400" y="603663"/>
            <a:ext cx="2414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알고리즘</a:t>
            </a:r>
          </a:p>
        </p:txBody>
      </p: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A49E999C-3AF7-4B97-96BD-2084E831AC84}"/>
              </a:ext>
            </a:extLst>
          </p:cNvPr>
          <p:cNvSpPr txBox="1">
            <a:spLocks/>
          </p:cNvSpPr>
          <p:nvPr/>
        </p:nvSpPr>
        <p:spPr>
          <a:xfrm>
            <a:off x="557400" y="1505895"/>
            <a:ext cx="10972800" cy="46513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9728" algn="l"/>
            <a:r>
              <a:rPr lang="ko-KR" altLang="en-US" dirty="0"/>
              <a:t>절대방향 </a:t>
            </a:r>
            <a:r>
              <a:rPr lang="en-US" altLang="ko-KR" dirty="0"/>
              <a:t>– </a:t>
            </a:r>
            <a:r>
              <a:rPr lang="ko-KR" altLang="en-US" dirty="0"/>
              <a:t>출발 지점을 기준으로 고정된 방향</a:t>
            </a:r>
            <a:endParaRPr lang="en-US" altLang="ko-KR" dirty="0"/>
          </a:p>
          <a:p>
            <a:pPr marL="109728" algn="l"/>
            <a:endParaRPr lang="en-US" altLang="ko-KR" dirty="0"/>
          </a:p>
          <a:p>
            <a:pPr marL="109728" algn="l"/>
            <a:r>
              <a:rPr lang="ko-KR" altLang="en-US" dirty="0"/>
              <a:t>마우스 방향 </a:t>
            </a:r>
            <a:r>
              <a:rPr lang="en-US" altLang="ko-KR" dirty="0"/>
              <a:t>– </a:t>
            </a:r>
            <a:r>
              <a:rPr lang="ko-KR" altLang="en-US" dirty="0"/>
              <a:t>마우스 주행 방향</a:t>
            </a:r>
            <a:endParaRPr lang="en-US" altLang="ko-KR" dirty="0"/>
          </a:p>
          <a:p>
            <a:pPr marL="109728" algn="l"/>
            <a:r>
              <a:rPr lang="ko-KR" altLang="en-US" dirty="0"/>
              <a:t>상대방향 </a:t>
            </a:r>
            <a:r>
              <a:rPr lang="en-US" altLang="ko-KR" dirty="0"/>
              <a:t>– </a:t>
            </a:r>
            <a:r>
              <a:rPr lang="ko-KR" altLang="en-US" dirty="0"/>
              <a:t>마우스를 기준으로 하는 방향</a:t>
            </a:r>
            <a:endParaRPr lang="en-US" altLang="ko-KR" dirty="0"/>
          </a:p>
          <a:p>
            <a:pPr marL="109728" algn="l"/>
            <a:endParaRPr lang="en-US" altLang="ko-KR" dirty="0"/>
          </a:p>
          <a:p>
            <a:pPr marL="109728" algn="l"/>
            <a:endParaRPr lang="en-US" altLang="ko-KR" dirty="0"/>
          </a:p>
          <a:p>
            <a:pPr marL="109728" algn="l"/>
            <a:r>
              <a:rPr lang="ko-KR" altLang="en-US" dirty="0" err="1"/>
              <a:t>벽정보</a:t>
            </a:r>
            <a:r>
              <a:rPr lang="ko-KR" altLang="en-US" dirty="0"/>
              <a:t> </a:t>
            </a:r>
            <a:r>
              <a:rPr lang="en-US" altLang="ko-KR" dirty="0"/>
              <a:t>– char </a:t>
            </a:r>
            <a:r>
              <a:rPr lang="ko-KR" altLang="en-US" dirty="0"/>
              <a:t>배열 </a:t>
            </a:r>
            <a:r>
              <a:rPr lang="en-US" altLang="ko-KR" dirty="0"/>
              <a:t>256</a:t>
            </a:r>
            <a:r>
              <a:rPr lang="ko-KR" altLang="en-US" dirty="0"/>
              <a:t>개를 사용하여 </a:t>
            </a:r>
            <a:r>
              <a:rPr lang="en-US" altLang="ko-KR" dirty="0"/>
              <a:t>256</a:t>
            </a:r>
            <a:r>
              <a:rPr lang="ko-KR" altLang="en-US" dirty="0"/>
              <a:t>개의 좌표에 대한 </a:t>
            </a:r>
            <a:r>
              <a:rPr lang="ko-KR" altLang="en-US" dirty="0" err="1"/>
              <a:t>벽정보</a:t>
            </a:r>
            <a:r>
              <a:rPr lang="en-US" altLang="ko-KR" dirty="0"/>
              <a:t>, </a:t>
            </a:r>
            <a:r>
              <a:rPr lang="ko-KR" altLang="en-US" dirty="0"/>
              <a:t>아는 길</a:t>
            </a:r>
            <a:endParaRPr lang="en-US" altLang="ko-KR" dirty="0"/>
          </a:p>
          <a:p>
            <a:pPr marL="109728" algn="l"/>
            <a:endParaRPr lang="en-US" altLang="ko-KR" dirty="0"/>
          </a:p>
          <a:p>
            <a:pPr marL="109728" algn="l"/>
            <a:r>
              <a:rPr lang="ko-KR" altLang="en-US" dirty="0"/>
              <a:t>예 </a:t>
            </a:r>
            <a:r>
              <a:rPr lang="en-US" altLang="ko-KR" dirty="0"/>
              <a:t>0x17 =&gt; 00010111</a:t>
            </a:r>
          </a:p>
          <a:p>
            <a:pPr marL="109728" algn="l"/>
            <a:r>
              <a:rPr lang="en-US" altLang="ko-KR" dirty="0"/>
              <a:t>0x10 -&gt; </a:t>
            </a:r>
            <a:r>
              <a:rPr lang="ko-KR" altLang="en-US" dirty="0"/>
              <a:t>아는 길</a:t>
            </a:r>
            <a:r>
              <a:rPr lang="en-US" altLang="ko-KR" dirty="0"/>
              <a:t>, 0x07 -&gt; N, E, S </a:t>
            </a:r>
            <a:r>
              <a:rPr lang="ko-KR" altLang="en-US" dirty="0"/>
              <a:t>벽 있음</a:t>
            </a:r>
            <a:r>
              <a:rPr lang="en-US" altLang="ko-KR" dirty="0"/>
              <a:t>!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2585727-6E34-494A-90A7-9C0A6BF398F9}"/>
              </a:ext>
            </a:extLst>
          </p:cNvPr>
          <p:cNvSpPr/>
          <p:nvPr/>
        </p:nvSpPr>
        <p:spPr>
          <a:xfrm>
            <a:off x="0" y="-2"/>
            <a:ext cx="12213771" cy="6858001"/>
          </a:xfrm>
          <a:prstGeom prst="rect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8B89D76-2E60-46A3-A269-9B4934677F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346" y="2107361"/>
            <a:ext cx="2362452" cy="1904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885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105426" y="188165"/>
            <a:ext cx="3981147" cy="830997"/>
            <a:chOff x="3819245" y="188165"/>
            <a:chExt cx="3981147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03102" y="271010"/>
              <a:ext cx="3197290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KoPubWorld돋움체 Bold" panose="00000800000000000000" pitchFamily="2" charset="-127"/>
                </a:rPr>
                <a:t>MFC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88998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>
                  <a:solidFill>
                    <a:srgbClr val="F4B183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KoPubWorld돋움체 Bold" panose="00000800000000000000" pitchFamily="2" charset="-127"/>
                </a:rPr>
                <a:t>07</a:t>
              </a:r>
              <a:endParaRPr lang="ko-KR" altLang="en-US" sz="4800" b="1" dirty="0">
                <a:solidFill>
                  <a:srgbClr val="F4B183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47156E44-9089-42FE-B453-DC4D10F46E22}"/>
              </a:ext>
            </a:extLst>
          </p:cNvPr>
          <p:cNvSpPr txBox="1"/>
          <p:nvPr/>
        </p:nvSpPr>
        <p:spPr>
          <a:xfrm>
            <a:off x="557400" y="603663"/>
            <a:ext cx="2414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알고리즘</a:t>
            </a:r>
          </a:p>
        </p:txBody>
      </p: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A49E999C-3AF7-4B97-96BD-2084E831AC84}"/>
              </a:ext>
            </a:extLst>
          </p:cNvPr>
          <p:cNvSpPr txBox="1">
            <a:spLocks/>
          </p:cNvSpPr>
          <p:nvPr/>
        </p:nvSpPr>
        <p:spPr>
          <a:xfrm>
            <a:off x="557400" y="1505895"/>
            <a:ext cx="10972800" cy="46513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9728" algn="l"/>
            <a:r>
              <a:rPr lang="en-US" altLang="ko-KR" dirty="0"/>
              <a:t>MFC C++ </a:t>
            </a:r>
            <a:r>
              <a:rPr lang="ko-KR" altLang="en-US" dirty="0"/>
              <a:t>기반 </a:t>
            </a:r>
            <a:r>
              <a:rPr lang="en-US" altLang="ko-KR" dirty="0"/>
              <a:t>GUI </a:t>
            </a:r>
            <a:r>
              <a:rPr lang="ko-KR" altLang="en-US" dirty="0"/>
              <a:t>라이브러리</a:t>
            </a:r>
            <a:endParaRPr lang="en-US" altLang="ko-KR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2585727-6E34-494A-90A7-9C0A6BF398F9}"/>
              </a:ext>
            </a:extLst>
          </p:cNvPr>
          <p:cNvSpPr/>
          <p:nvPr/>
        </p:nvSpPr>
        <p:spPr>
          <a:xfrm>
            <a:off x="0" y="-2"/>
            <a:ext cx="12213771" cy="6858001"/>
          </a:xfrm>
          <a:prstGeom prst="rect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36B75C8-9834-44F3-87D4-97AB7490AD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732" y="2177913"/>
            <a:ext cx="3877033" cy="3429000"/>
          </a:xfrm>
          <a:prstGeom prst="rect">
            <a:avLst/>
          </a:prstGeom>
        </p:spPr>
      </p:pic>
      <p:pic>
        <p:nvPicPr>
          <p:cNvPr id="12" name="nsim 2021-09-15 02-10-58">
            <a:hlinkClick r:id="" action="ppaction://media"/>
            <a:extLst>
              <a:ext uri="{FF2B5EF4-FFF2-40B4-BE49-F238E27FC236}">
                <a16:creationId xmlns:a16="http://schemas.microsoft.com/office/drawing/2014/main" id="{EB6DFA29-9CCA-407A-AAF3-8E92A7DABA5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368133" y="1561603"/>
            <a:ext cx="5911809" cy="5025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959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273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 mute="1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105426" y="188165"/>
            <a:ext cx="3981147" cy="830997"/>
            <a:chOff x="3819245" y="188165"/>
            <a:chExt cx="3981147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03102" y="271010"/>
              <a:ext cx="3197290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KoPubWorld돋움체 Bold" panose="00000800000000000000" pitchFamily="2" charset="-127"/>
                </a:rPr>
                <a:t>MFC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88998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>
                  <a:solidFill>
                    <a:srgbClr val="F4B183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KoPubWorld돋움체 Bold" panose="00000800000000000000" pitchFamily="2" charset="-127"/>
                </a:rPr>
                <a:t>07</a:t>
              </a:r>
              <a:endParaRPr lang="ko-KR" altLang="en-US" sz="4800" b="1" dirty="0">
                <a:solidFill>
                  <a:srgbClr val="F4B183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47156E44-9089-42FE-B453-DC4D10F46E22}"/>
              </a:ext>
            </a:extLst>
          </p:cNvPr>
          <p:cNvSpPr txBox="1"/>
          <p:nvPr/>
        </p:nvSpPr>
        <p:spPr>
          <a:xfrm>
            <a:off x="557400" y="603663"/>
            <a:ext cx="2414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알고리즘</a:t>
            </a:r>
          </a:p>
        </p:txBody>
      </p: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A49E999C-3AF7-4B97-96BD-2084E831AC84}"/>
              </a:ext>
            </a:extLst>
          </p:cNvPr>
          <p:cNvSpPr txBox="1">
            <a:spLocks/>
          </p:cNvSpPr>
          <p:nvPr/>
        </p:nvSpPr>
        <p:spPr>
          <a:xfrm>
            <a:off x="557400" y="1505895"/>
            <a:ext cx="10972800" cy="46513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9728" algn="l"/>
            <a:r>
              <a:rPr lang="en-US" altLang="ko-KR" dirty="0"/>
              <a:t>MFC C++ </a:t>
            </a:r>
            <a:r>
              <a:rPr lang="ko-KR" altLang="en-US" dirty="0"/>
              <a:t>기반 </a:t>
            </a:r>
            <a:r>
              <a:rPr lang="en-US" altLang="ko-KR" dirty="0"/>
              <a:t>GUI </a:t>
            </a:r>
            <a:r>
              <a:rPr lang="ko-KR" altLang="en-US" dirty="0"/>
              <a:t>라이브러리</a:t>
            </a:r>
            <a:endParaRPr lang="en-US" altLang="ko-KR" dirty="0"/>
          </a:p>
          <a:p>
            <a:pPr marL="109728" algn="l"/>
            <a:endParaRPr lang="en-US" altLang="ko-KR" dirty="0"/>
          </a:p>
          <a:p>
            <a:pPr marL="109728" algn="l"/>
            <a:r>
              <a:rPr lang="ko-KR" altLang="en-US" dirty="0"/>
              <a:t>제공할 것</a:t>
            </a:r>
            <a:r>
              <a:rPr lang="en-US" altLang="ko-KR" dirty="0"/>
              <a:t>, </a:t>
            </a:r>
            <a:r>
              <a:rPr lang="ko-KR" altLang="en-US" dirty="0"/>
              <a:t>벽</a:t>
            </a:r>
            <a:r>
              <a:rPr lang="en-US" altLang="ko-KR" dirty="0"/>
              <a:t>, </a:t>
            </a:r>
            <a:r>
              <a:rPr lang="ko-KR" altLang="en-US" dirty="0" err="1"/>
              <a:t>폴대</a:t>
            </a:r>
            <a:r>
              <a:rPr lang="ko-KR" altLang="en-US" dirty="0"/>
              <a:t> 그리기</a:t>
            </a:r>
            <a:endParaRPr lang="en-US" altLang="ko-KR" dirty="0"/>
          </a:p>
          <a:p>
            <a:pPr marL="109728" algn="l"/>
            <a:endParaRPr lang="en-US" altLang="ko-KR" dirty="0"/>
          </a:p>
          <a:p>
            <a:pPr marL="109728" algn="l"/>
            <a:r>
              <a:rPr lang="ko-KR" altLang="en-US" dirty="0"/>
              <a:t>구현해야 하는 것</a:t>
            </a:r>
            <a:endParaRPr lang="en-US" altLang="ko-KR" dirty="0"/>
          </a:p>
          <a:p>
            <a:pPr marL="109728" algn="l"/>
            <a:endParaRPr lang="en-US" altLang="ko-KR" dirty="0"/>
          </a:p>
          <a:p>
            <a:pPr marL="109728" algn="l"/>
            <a:r>
              <a:rPr lang="en-US" altLang="ko-KR" dirty="0"/>
              <a:t>QUEUE </a:t>
            </a:r>
            <a:r>
              <a:rPr lang="ko-KR" altLang="en-US" dirty="0"/>
              <a:t>를 이용한 </a:t>
            </a:r>
            <a:r>
              <a:rPr lang="ko-KR" altLang="en-US" dirty="0" err="1"/>
              <a:t>무게값</a:t>
            </a:r>
            <a:r>
              <a:rPr lang="ko-KR" altLang="en-US" dirty="0"/>
              <a:t> 뿌리기</a:t>
            </a:r>
            <a:endParaRPr lang="en-US" altLang="ko-KR" dirty="0"/>
          </a:p>
          <a:p>
            <a:pPr marL="109728" algn="l"/>
            <a:r>
              <a:rPr lang="ko-KR" altLang="en-US" dirty="0"/>
              <a:t>마우스를 움직이면서 얻어진 벽정보를 바탕으로 </a:t>
            </a:r>
            <a:r>
              <a:rPr lang="ko-KR" altLang="en-US" dirty="0" err="1"/>
              <a:t>무게값</a:t>
            </a:r>
            <a:r>
              <a:rPr lang="ko-KR" altLang="en-US" dirty="0"/>
              <a:t> 다시 뿌리기</a:t>
            </a:r>
            <a:endParaRPr lang="en-US" altLang="ko-KR" dirty="0"/>
          </a:p>
          <a:p>
            <a:pPr marL="109728" algn="l"/>
            <a:r>
              <a:rPr lang="ko-KR" altLang="en-US" dirty="0"/>
              <a:t>마우스 움직이면서 마우스 방향 나타내기</a:t>
            </a:r>
            <a:endParaRPr lang="en-US" altLang="ko-KR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2585727-6E34-494A-90A7-9C0A6BF398F9}"/>
              </a:ext>
            </a:extLst>
          </p:cNvPr>
          <p:cNvSpPr/>
          <p:nvPr/>
        </p:nvSpPr>
        <p:spPr>
          <a:xfrm>
            <a:off x="0" y="-2"/>
            <a:ext cx="12213771" cy="6858001"/>
          </a:xfrm>
          <a:prstGeom prst="rect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465226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BD5C53C-9B19-415C-B6B8-94AEDDE075AC}"/>
              </a:ext>
            </a:extLst>
          </p:cNvPr>
          <p:cNvSpPr/>
          <p:nvPr/>
        </p:nvSpPr>
        <p:spPr>
          <a:xfrm>
            <a:off x="-36566" y="-1"/>
            <a:ext cx="12213771" cy="6858001"/>
          </a:xfrm>
          <a:prstGeom prst="rect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B793B6E9-C890-4D5A-A71D-291AA2FC09FB}"/>
              </a:ext>
            </a:extLst>
          </p:cNvPr>
          <p:cNvGrpSpPr/>
          <p:nvPr/>
        </p:nvGrpSpPr>
        <p:grpSpPr>
          <a:xfrm>
            <a:off x="2501757" y="2497975"/>
            <a:ext cx="7598854" cy="1862048"/>
            <a:chOff x="3403335" y="2335819"/>
            <a:chExt cx="7598854" cy="1862048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084F941-B1A5-42ED-AD78-B0F57A275C9B}"/>
                </a:ext>
              </a:extLst>
            </p:cNvPr>
            <p:cNvSpPr txBox="1"/>
            <p:nvPr/>
          </p:nvSpPr>
          <p:spPr>
            <a:xfrm>
              <a:off x="3403335" y="2335819"/>
              <a:ext cx="1871025" cy="1862048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1500" b="1" dirty="0">
                  <a:solidFill>
                    <a:srgbClr val="F4B183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KoPubWorld돋움체 Bold" panose="00000800000000000000" pitchFamily="2" charset="-127"/>
                </a:rPr>
                <a:t>02</a:t>
              </a:r>
              <a:endParaRPr lang="ko-KR" altLang="en-US" sz="11500" b="1" dirty="0">
                <a:solidFill>
                  <a:srgbClr val="F4B183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BE13764-1EF0-4A6F-8554-79E11A74BCAB}"/>
                </a:ext>
              </a:extLst>
            </p:cNvPr>
            <p:cNvSpPr txBox="1"/>
            <p:nvPr/>
          </p:nvSpPr>
          <p:spPr>
            <a:xfrm>
              <a:off x="4661992" y="2482013"/>
              <a:ext cx="6340197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9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KoPubWorld돋움체 Bold" panose="00000800000000000000" pitchFamily="2" charset="-127"/>
                </a:rPr>
                <a:t>  추후 계획</a:t>
              </a:r>
              <a:endParaRPr lang="en-US" altLang="ko-KR" sz="9600" dirty="0">
                <a:solidFill>
                  <a:schemeClr val="tx1">
                    <a:lumMod val="65000"/>
                    <a:lumOff val="3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KoPubWorld돋움체 Bold" panose="000008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925736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105427" y="188165"/>
            <a:ext cx="3981147" cy="830997"/>
            <a:chOff x="3819245" y="188165"/>
            <a:chExt cx="3981147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03102" y="271010"/>
              <a:ext cx="3197290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KoPubWorld돋움체 Bold" panose="00000800000000000000" pitchFamily="2" charset="-127"/>
                </a:rPr>
                <a:t>추후 계획</a:t>
              </a:r>
              <a:endPara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88998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F4B183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KoPubWorld돋움체 Bold" panose="00000800000000000000" pitchFamily="2" charset="-127"/>
                </a:rPr>
                <a:t>01</a:t>
              </a:r>
              <a:endParaRPr lang="ko-KR" altLang="en-US" sz="4800" b="1" dirty="0">
                <a:solidFill>
                  <a:srgbClr val="F4B183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47156E44-9089-42FE-B453-DC4D10F46E22}"/>
              </a:ext>
            </a:extLst>
          </p:cNvPr>
          <p:cNvSpPr txBox="1"/>
          <p:nvPr/>
        </p:nvSpPr>
        <p:spPr>
          <a:xfrm>
            <a:off x="557400" y="603663"/>
            <a:ext cx="2414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 </a:t>
            </a:r>
            <a:r>
              <a:rPr lang="ko-KR" altLang="en-US" dirty="0"/>
              <a:t>추후 계획</a:t>
            </a:r>
          </a:p>
        </p:txBody>
      </p: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A49E999C-3AF7-4B97-96BD-2084E831AC84}"/>
              </a:ext>
            </a:extLst>
          </p:cNvPr>
          <p:cNvSpPr txBox="1">
            <a:spLocks/>
          </p:cNvSpPr>
          <p:nvPr/>
        </p:nvSpPr>
        <p:spPr>
          <a:xfrm>
            <a:off x="620485" y="1576660"/>
            <a:ext cx="10972800" cy="43251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9728" algn="l"/>
            <a:r>
              <a:rPr lang="ko-KR" altLang="en-US" dirty="0"/>
              <a:t>중간고사 전까지 </a:t>
            </a:r>
            <a:r>
              <a:rPr lang="en-US" altLang="ko-KR" dirty="0"/>
              <a:t>MFC </a:t>
            </a:r>
            <a:r>
              <a:rPr lang="ko-KR" altLang="en-US" dirty="0"/>
              <a:t>를 이용한 마우스 </a:t>
            </a:r>
            <a:r>
              <a:rPr lang="en-US" altLang="ko-KR" dirty="0"/>
              <a:t>QUEUE, </a:t>
            </a:r>
            <a:r>
              <a:rPr lang="ko-KR" altLang="en-US" dirty="0"/>
              <a:t>등고선 알고리즘 구현하기</a:t>
            </a:r>
            <a:endParaRPr lang="en-US" altLang="ko-KR" dirty="0"/>
          </a:p>
          <a:p>
            <a:pPr marL="109728" algn="l"/>
            <a:endParaRPr lang="en-US" altLang="ko-KR" dirty="0"/>
          </a:p>
          <a:p>
            <a:pPr marL="109728" algn="l"/>
            <a:r>
              <a:rPr lang="ko-KR" altLang="en-US" dirty="0"/>
              <a:t>중간고사 이후</a:t>
            </a:r>
            <a:endParaRPr lang="en-US" altLang="ko-KR" dirty="0"/>
          </a:p>
          <a:p>
            <a:pPr marL="109728" algn="l"/>
            <a:endParaRPr lang="en-US" altLang="ko-KR" dirty="0"/>
          </a:p>
          <a:p>
            <a:pPr marL="109728" algn="l"/>
            <a:r>
              <a:rPr lang="ko-KR" altLang="en-US" dirty="0"/>
              <a:t>경서</a:t>
            </a:r>
            <a:r>
              <a:rPr lang="en-US" altLang="ko-KR" dirty="0"/>
              <a:t>, </a:t>
            </a:r>
            <a:r>
              <a:rPr lang="ko-KR" altLang="en-US" dirty="0"/>
              <a:t>혜민 </a:t>
            </a:r>
            <a:r>
              <a:rPr lang="en-US" altLang="ko-KR" dirty="0"/>
              <a:t>– </a:t>
            </a:r>
            <a:r>
              <a:rPr lang="ko-KR" altLang="en-US" dirty="0"/>
              <a:t>마우스 </a:t>
            </a:r>
            <a:r>
              <a:rPr lang="en-US" altLang="ko-KR" dirty="0"/>
              <a:t>PCB </a:t>
            </a:r>
            <a:r>
              <a:rPr lang="ko-KR" altLang="en-US" dirty="0"/>
              <a:t>만들면서</a:t>
            </a:r>
            <a:r>
              <a:rPr lang="en-US" altLang="ko-KR" dirty="0"/>
              <a:t>, MFC </a:t>
            </a:r>
            <a:r>
              <a:rPr lang="ko-KR" altLang="en-US" dirty="0"/>
              <a:t>남은 것 하기</a:t>
            </a:r>
            <a:endParaRPr lang="en-US" altLang="ko-KR" dirty="0"/>
          </a:p>
          <a:p>
            <a:pPr marL="109728" algn="l"/>
            <a:r>
              <a:rPr lang="ko-KR" altLang="en-US" dirty="0"/>
              <a:t>준하 </a:t>
            </a:r>
            <a:r>
              <a:rPr lang="en-US" altLang="ko-KR" dirty="0"/>
              <a:t>– </a:t>
            </a:r>
            <a:r>
              <a:rPr lang="ko-KR" altLang="en-US" dirty="0"/>
              <a:t>기판 마우스 제작하고</a:t>
            </a:r>
            <a:r>
              <a:rPr lang="en-US" altLang="ko-KR" dirty="0"/>
              <a:t>, </a:t>
            </a:r>
            <a:r>
              <a:rPr lang="ko-KR" altLang="en-US" dirty="0" err="1"/>
              <a:t>좌수법</a:t>
            </a:r>
            <a:r>
              <a:rPr lang="ko-KR" altLang="en-US" dirty="0"/>
              <a:t> 구현하고</a:t>
            </a:r>
            <a:r>
              <a:rPr lang="en-US" altLang="ko-KR" dirty="0"/>
              <a:t>, MFC</a:t>
            </a:r>
            <a:r>
              <a:rPr lang="ko-KR" altLang="en-US" dirty="0"/>
              <a:t> 남은 것 하기</a:t>
            </a:r>
            <a:endParaRPr lang="en-US" altLang="ko-KR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2585727-6E34-494A-90A7-9C0A6BF398F9}"/>
              </a:ext>
            </a:extLst>
          </p:cNvPr>
          <p:cNvSpPr/>
          <p:nvPr/>
        </p:nvSpPr>
        <p:spPr>
          <a:xfrm>
            <a:off x="0" y="-2"/>
            <a:ext cx="12213771" cy="6858001"/>
          </a:xfrm>
          <a:prstGeom prst="rect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744149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105427" y="188165"/>
            <a:ext cx="3981147" cy="830997"/>
            <a:chOff x="3819245" y="188165"/>
            <a:chExt cx="3981147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03102" y="271010"/>
              <a:ext cx="3197290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KoPubWorld돋움체 Bold" panose="00000800000000000000" pitchFamily="2" charset="-127"/>
                </a:rPr>
                <a:t>추후 계획</a:t>
              </a:r>
              <a:endPara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88998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F4B183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KoPubWorld돋움체 Bold" panose="00000800000000000000" pitchFamily="2" charset="-127"/>
                </a:rPr>
                <a:t>01</a:t>
              </a:r>
              <a:endParaRPr lang="ko-KR" altLang="en-US" sz="4800" b="1" dirty="0">
                <a:solidFill>
                  <a:srgbClr val="F4B183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47156E44-9089-42FE-B453-DC4D10F46E22}"/>
              </a:ext>
            </a:extLst>
          </p:cNvPr>
          <p:cNvSpPr txBox="1"/>
          <p:nvPr/>
        </p:nvSpPr>
        <p:spPr>
          <a:xfrm>
            <a:off x="557400" y="603663"/>
            <a:ext cx="2414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 </a:t>
            </a:r>
            <a:r>
              <a:rPr lang="ko-KR" altLang="en-US" dirty="0"/>
              <a:t>추후 계획</a:t>
            </a:r>
          </a:p>
        </p:txBody>
      </p: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A49E999C-3AF7-4B97-96BD-2084E831AC84}"/>
              </a:ext>
            </a:extLst>
          </p:cNvPr>
          <p:cNvSpPr txBox="1">
            <a:spLocks/>
          </p:cNvSpPr>
          <p:nvPr/>
        </p:nvSpPr>
        <p:spPr>
          <a:xfrm>
            <a:off x="620485" y="1576660"/>
            <a:ext cx="10972800" cy="43251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9728" algn="l"/>
            <a:r>
              <a:rPr lang="ko-KR" altLang="en-US" dirty="0"/>
              <a:t>경서</a:t>
            </a:r>
            <a:r>
              <a:rPr lang="en-US" altLang="ko-KR" dirty="0"/>
              <a:t>, </a:t>
            </a:r>
            <a:r>
              <a:rPr lang="ko-KR" altLang="en-US" dirty="0"/>
              <a:t>혜민 </a:t>
            </a:r>
            <a:r>
              <a:rPr lang="en-US" altLang="ko-KR" dirty="0"/>
              <a:t>– 11</a:t>
            </a:r>
            <a:r>
              <a:rPr lang="ko-KR" altLang="en-US" dirty="0"/>
              <a:t>월 </a:t>
            </a:r>
            <a:r>
              <a:rPr lang="en-US" altLang="ko-KR" dirty="0"/>
              <a:t>2~3 </a:t>
            </a:r>
            <a:r>
              <a:rPr lang="ko-KR" altLang="en-US" dirty="0"/>
              <a:t>주 까지 </a:t>
            </a:r>
            <a:r>
              <a:rPr lang="en-US" altLang="ko-KR" dirty="0"/>
              <a:t>PCB </a:t>
            </a:r>
            <a:r>
              <a:rPr lang="ko-KR" altLang="en-US" dirty="0"/>
              <a:t>제작 맡기고</a:t>
            </a:r>
            <a:r>
              <a:rPr lang="en-US" altLang="ko-KR" dirty="0"/>
              <a:t>, PCB </a:t>
            </a:r>
            <a:r>
              <a:rPr lang="ko-KR" altLang="en-US" dirty="0"/>
              <a:t>기판 올 때 까지 </a:t>
            </a:r>
            <a:r>
              <a:rPr lang="en-US" altLang="ko-KR" dirty="0"/>
              <a:t>MFC </a:t>
            </a:r>
            <a:r>
              <a:rPr lang="ko-KR" altLang="en-US" dirty="0"/>
              <a:t>마무리 및 기판 마우스로 등고선 알고리즘 주행</a:t>
            </a:r>
            <a:endParaRPr lang="en-US" altLang="ko-KR" dirty="0"/>
          </a:p>
          <a:p>
            <a:pPr marL="109728" algn="l"/>
            <a:endParaRPr lang="en-US" altLang="ko-KR" dirty="0"/>
          </a:p>
          <a:p>
            <a:pPr marL="109728" algn="l"/>
            <a:r>
              <a:rPr lang="ko-KR" altLang="en-US" dirty="0"/>
              <a:t>준하 </a:t>
            </a:r>
            <a:r>
              <a:rPr lang="en-US" altLang="ko-KR" dirty="0"/>
              <a:t>– 11</a:t>
            </a:r>
            <a:r>
              <a:rPr lang="ko-KR" altLang="en-US" dirty="0"/>
              <a:t>월 </a:t>
            </a:r>
            <a:r>
              <a:rPr lang="en-US" altLang="ko-KR" dirty="0"/>
              <a:t>2~3 </a:t>
            </a:r>
            <a:r>
              <a:rPr lang="ko-KR" altLang="en-US" dirty="0"/>
              <a:t>주 까지 기판 마우스 </a:t>
            </a:r>
            <a:r>
              <a:rPr lang="ko-KR" altLang="en-US" dirty="0" err="1"/>
              <a:t>좌수법</a:t>
            </a:r>
            <a:r>
              <a:rPr lang="ko-KR" altLang="en-US" dirty="0"/>
              <a:t> 끝내고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MFC </a:t>
            </a:r>
            <a:r>
              <a:rPr lang="ko-KR" altLang="en-US" dirty="0"/>
              <a:t>마무리 및 등고선 알고리즘 주행</a:t>
            </a:r>
            <a:endParaRPr lang="en-US" altLang="ko-KR" dirty="0"/>
          </a:p>
          <a:p>
            <a:pPr marL="109728" algn="l"/>
            <a:endParaRPr lang="en-US" altLang="ko-KR" dirty="0"/>
          </a:p>
          <a:p>
            <a:pPr marL="109728" algn="l"/>
            <a:r>
              <a:rPr lang="ko-KR" altLang="en-US" dirty="0"/>
              <a:t>등고선 알고리즘 완주 끝나면</a:t>
            </a:r>
            <a:r>
              <a:rPr lang="en-US" altLang="ko-KR" dirty="0"/>
              <a:t>, </a:t>
            </a:r>
            <a:r>
              <a:rPr lang="ko-KR" altLang="en-US" dirty="0" err="1"/>
              <a:t>스무스턴</a:t>
            </a:r>
            <a:r>
              <a:rPr lang="ko-KR" altLang="en-US" dirty="0"/>
              <a:t> 교육 시작</a:t>
            </a:r>
            <a:endParaRPr lang="en-US" altLang="ko-KR" dirty="0"/>
          </a:p>
          <a:p>
            <a:pPr marL="109728" algn="l"/>
            <a:endParaRPr lang="en-US" altLang="ko-KR" dirty="0"/>
          </a:p>
          <a:p>
            <a:pPr marL="109728" algn="l"/>
            <a:r>
              <a:rPr lang="ko-KR" altLang="en-US" dirty="0"/>
              <a:t>단국대 대회 </a:t>
            </a:r>
            <a:r>
              <a:rPr lang="ko-KR" altLang="en-US" dirty="0" err="1"/>
              <a:t>스무스턴</a:t>
            </a:r>
            <a:r>
              <a:rPr lang="ko-KR" altLang="en-US" dirty="0"/>
              <a:t> 완주</a:t>
            </a:r>
            <a:r>
              <a:rPr lang="en-US" altLang="ko-KR" dirty="0"/>
              <a:t>!</a:t>
            </a:r>
          </a:p>
          <a:p>
            <a:pPr marL="109728" algn="l"/>
            <a:endParaRPr lang="en-US" altLang="ko-KR" dirty="0"/>
          </a:p>
          <a:p>
            <a:pPr marL="109728" algn="l"/>
            <a:endParaRPr lang="en-US" altLang="ko-KR" dirty="0"/>
          </a:p>
          <a:p>
            <a:pPr marL="109728" algn="l"/>
            <a:endParaRPr lang="en-US" altLang="ko-KR" dirty="0"/>
          </a:p>
          <a:p>
            <a:pPr marL="109728" algn="l"/>
            <a:endParaRPr lang="en-US" altLang="ko-KR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2585727-6E34-494A-90A7-9C0A6BF398F9}"/>
              </a:ext>
            </a:extLst>
          </p:cNvPr>
          <p:cNvSpPr/>
          <p:nvPr/>
        </p:nvSpPr>
        <p:spPr>
          <a:xfrm>
            <a:off x="0" y="-2"/>
            <a:ext cx="12213771" cy="6858001"/>
          </a:xfrm>
          <a:prstGeom prst="rect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340661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BD5C53C-9B19-415C-B6B8-94AEDDE075AC}"/>
              </a:ext>
            </a:extLst>
          </p:cNvPr>
          <p:cNvSpPr/>
          <p:nvPr/>
        </p:nvSpPr>
        <p:spPr>
          <a:xfrm>
            <a:off x="-36566" y="-1"/>
            <a:ext cx="12213771" cy="6858001"/>
          </a:xfrm>
          <a:prstGeom prst="rect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B793B6E9-C890-4D5A-A71D-291AA2FC09FB}"/>
              </a:ext>
            </a:extLst>
          </p:cNvPr>
          <p:cNvGrpSpPr/>
          <p:nvPr/>
        </p:nvGrpSpPr>
        <p:grpSpPr>
          <a:xfrm>
            <a:off x="2501757" y="2497975"/>
            <a:ext cx="7188485" cy="1862048"/>
            <a:chOff x="3403335" y="2335819"/>
            <a:chExt cx="7188485" cy="1862048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084F941-B1A5-42ED-AD78-B0F57A275C9B}"/>
                </a:ext>
              </a:extLst>
            </p:cNvPr>
            <p:cNvSpPr txBox="1"/>
            <p:nvPr/>
          </p:nvSpPr>
          <p:spPr>
            <a:xfrm>
              <a:off x="3403335" y="2335819"/>
              <a:ext cx="1871025" cy="1862048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1500" b="1" dirty="0">
                  <a:solidFill>
                    <a:srgbClr val="F4B183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KoPubWorld돋움체 Bold" panose="00000800000000000000" pitchFamily="2" charset="-127"/>
                </a:rPr>
                <a:t>03</a:t>
              </a:r>
              <a:endParaRPr lang="ko-KR" altLang="en-US" sz="11500" b="1" dirty="0">
                <a:solidFill>
                  <a:srgbClr val="F4B183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BE13764-1EF0-4A6F-8554-79E11A74BCAB}"/>
                </a:ext>
              </a:extLst>
            </p:cNvPr>
            <p:cNvSpPr txBox="1"/>
            <p:nvPr/>
          </p:nvSpPr>
          <p:spPr>
            <a:xfrm>
              <a:off x="4661992" y="2482013"/>
              <a:ext cx="5929828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9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KoPubWorld돋움체 Bold" panose="00000800000000000000" pitchFamily="2" charset="-127"/>
                </a:rPr>
                <a:t>  공지사항</a:t>
              </a:r>
              <a:endParaRPr lang="en-US" altLang="ko-KR" sz="9600" dirty="0">
                <a:solidFill>
                  <a:schemeClr val="tx1">
                    <a:lumMod val="65000"/>
                    <a:lumOff val="3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KoPubWorld돋움체 Bold" panose="000008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32164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105427" y="188165"/>
            <a:ext cx="3981147" cy="830997"/>
            <a:chOff x="3819245" y="188165"/>
            <a:chExt cx="3981147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03102" y="271010"/>
              <a:ext cx="3197290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KoPubWorld돋움체 Bold" panose="00000800000000000000" pitchFamily="2" charset="-127"/>
                </a:rPr>
                <a:t>과제</a:t>
              </a:r>
              <a:endPara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88998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F4B183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KoPubWorld돋움체 Bold" panose="00000800000000000000" pitchFamily="2" charset="-127"/>
                </a:rPr>
                <a:t>01</a:t>
              </a:r>
              <a:endParaRPr lang="ko-KR" altLang="en-US" sz="4800" b="1" dirty="0">
                <a:solidFill>
                  <a:srgbClr val="F4B183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47156E44-9089-42FE-B453-DC4D10F46E22}"/>
              </a:ext>
            </a:extLst>
          </p:cNvPr>
          <p:cNvSpPr txBox="1"/>
          <p:nvPr/>
        </p:nvSpPr>
        <p:spPr>
          <a:xfrm>
            <a:off x="557400" y="603663"/>
            <a:ext cx="2414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공지사항</a:t>
            </a:r>
          </a:p>
        </p:txBody>
      </p: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A49E999C-3AF7-4B97-96BD-2084E831AC84}"/>
              </a:ext>
            </a:extLst>
          </p:cNvPr>
          <p:cNvSpPr txBox="1">
            <a:spLocks/>
          </p:cNvSpPr>
          <p:nvPr/>
        </p:nvSpPr>
        <p:spPr>
          <a:xfrm>
            <a:off x="620485" y="1576660"/>
            <a:ext cx="10972800" cy="43251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9728" algn="l"/>
            <a:r>
              <a:rPr lang="ko-KR" altLang="en-US" dirty="0"/>
              <a:t>공통</a:t>
            </a:r>
            <a:endParaRPr lang="en-US" altLang="ko-KR" dirty="0"/>
          </a:p>
          <a:p>
            <a:pPr marL="109728" algn="l"/>
            <a:endParaRPr lang="en-US" altLang="ko-KR" dirty="0"/>
          </a:p>
          <a:p>
            <a:pPr marL="109728" algn="l"/>
            <a:r>
              <a:rPr lang="ko-KR" altLang="en-US" dirty="0"/>
              <a:t>추석 전 까지 </a:t>
            </a:r>
            <a:r>
              <a:rPr lang="en-US" altLang="ko-KR" dirty="0"/>
              <a:t>MFC </a:t>
            </a:r>
            <a:r>
              <a:rPr lang="ko-KR" altLang="en-US" dirty="0"/>
              <a:t>개발 환경 구축하기</a:t>
            </a:r>
            <a:endParaRPr lang="en-US" altLang="ko-KR" dirty="0"/>
          </a:p>
          <a:p>
            <a:pPr marL="109728" algn="l"/>
            <a:endParaRPr lang="en-US" altLang="ko-KR" dirty="0"/>
          </a:p>
          <a:p>
            <a:pPr marL="109728" algn="l"/>
            <a:r>
              <a:rPr lang="en-US" altLang="ko-KR" dirty="0"/>
              <a:t>9</a:t>
            </a:r>
            <a:r>
              <a:rPr lang="ko-KR" altLang="en-US" dirty="0"/>
              <a:t>월 까지 </a:t>
            </a:r>
            <a:r>
              <a:rPr lang="en-US" altLang="ko-KR" dirty="0"/>
              <a:t>QUEUE(</a:t>
            </a:r>
            <a:r>
              <a:rPr lang="en-US" altLang="ko-KR" dirty="0" err="1"/>
              <a:t>Qpop</a:t>
            </a:r>
            <a:r>
              <a:rPr lang="en-US" altLang="ko-KR" dirty="0"/>
              <a:t>, </a:t>
            </a:r>
            <a:r>
              <a:rPr lang="en-US" altLang="ko-KR" dirty="0" err="1"/>
              <a:t>Qpush</a:t>
            </a:r>
            <a:r>
              <a:rPr lang="en-US" altLang="ko-KR" dirty="0"/>
              <a:t>)</a:t>
            </a:r>
            <a:r>
              <a:rPr lang="ko-KR" altLang="en-US" dirty="0"/>
              <a:t> 구현</a:t>
            </a:r>
            <a:r>
              <a:rPr lang="en-US" altLang="ko-KR" dirty="0"/>
              <a:t>, QUEUE </a:t>
            </a:r>
            <a:r>
              <a:rPr lang="ko-KR" altLang="en-US" dirty="0"/>
              <a:t>와 벽정보에 따른 </a:t>
            </a:r>
            <a:r>
              <a:rPr lang="ko-KR" altLang="en-US" dirty="0" err="1"/>
              <a:t>무게값</a:t>
            </a:r>
            <a:r>
              <a:rPr lang="ko-KR" altLang="en-US" dirty="0"/>
              <a:t> 뿌리기 구현</a:t>
            </a:r>
            <a:endParaRPr lang="en-US" altLang="ko-KR" dirty="0"/>
          </a:p>
          <a:p>
            <a:pPr marL="109728" algn="l"/>
            <a:endParaRPr lang="en-US" altLang="ko-KR" dirty="0"/>
          </a:p>
          <a:p>
            <a:pPr marL="109728" algn="l"/>
            <a:endParaRPr lang="en-US" altLang="ko-KR" dirty="0"/>
          </a:p>
          <a:p>
            <a:pPr marL="109728" algn="l"/>
            <a:endParaRPr lang="en-US" altLang="ko-KR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2585727-6E34-494A-90A7-9C0A6BF398F9}"/>
              </a:ext>
            </a:extLst>
          </p:cNvPr>
          <p:cNvSpPr/>
          <p:nvPr/>
        </p:nvSpPr>
        <p:spPr>
          <a:xfrm>
            <a:off x="0" y="-2"/>
            <a:ext cx="12213771" cy="6858001"/>
          </a:xfrm>
          <a:prstGeom prst="rect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412989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BD5C53C-9B19-415C-B6B8-94AEDDE075AC}"/>
              </a:ext>
            </a:extLst>
          </p:cNvPr>
          <p:cNvSpPr/>
          <p:nvPr/>
        </p:nvSpPr>
        <p:spPr>
          <a:xfrm>
            <a:off x="0" y="-1"/>
            <a:ext cx="12213771" cy="8609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4F2EBF-4938-45B7-8EE5-0FCC9BC096A7}"/>
              </a:ext>
            </a:extLst>
          </p:cNvPr>
          <p:cNvSpPr txBox="1"/>
          <p:nvPr/>
        </p:nvSpPr>
        <p:spPr>
          <a:xfrm>
            <a:off x="4770196" y="168855"/>
            <a:ext cx="26516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spc="6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KoPubWorld돋움체 Light" panose="00000300000000000000" pitchFamily="2" charset="-127"/>
              </a:rPr>
              <a:t>CONTENTS</a:t>
            </a:r>
            <a:endParaRPr lang="ko-KR" altLang="en-US" sz="2800" spc="6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KoPubWorld돋움체 Light" panose="00000300000000000000" pitchFamily="2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BB21E30-1CD8-46E8-A8F3-29D7BD7E4EFC}"/>
              </a:ext>
            </a:extLst>
          </p:cNvPr>
          <p:cNvGrpSpPr/>
          <p:nvPr/>
        </p:nvGrpSpPr>
        <p:grpSpPr>
          <a:xfrm>
            <a:off x="736228" y="1578280"/>
            <a:ext cx="3265443" cy="2358966"/>
            <a:chOff x="3403335" y="2759010"/>
            <a:chExt cx="3265443" cy="2358966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B793B6E9-C890-4D5A-A71D-291AA2FC09FB}"/>
                </a:ext>
              </a:extLst>
            </p:cNvPr>
            <p:cNvGrpSpPr/>
            <p:nvPr/>
          </p:nvGrpSpPr>
          <p:grpSpPr>
            <a:xfrm>
              <a:off x="3403335" y="2759010"/>
              <a:ext cx="3129187" cy="1015663"/>
              <a:chOff x="3403335" y="2759010"/>
              <a:chExt cx="3129187" cy="1015663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084F941-B1A5-42ED-AD78-B0F57A275C9B}"/>
                  </a:ext>
                </a:extLst>
              </p:cNvPr>
              <p:cNvSpPr txBox="1"/>
              <p:nvPr/>
            </p:nvSpPr>
            <p:spPr>
              <a:xfrm>
                <a:off x="3403335" y="2759010"/>
                <a:ext cx="1066318" cy="1015663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r>
                  <a:rPr lang="en-US" altLang="ko-KR" sz="6000" b="1" dirty="0">
                    <a:solidFill>
                      <a:srgbClr val="F4B183"/>
                    </a:solidFill>
                    <a:latin typeface="HY헤드라인M" panose="02030600000101010101" pitchFamily="18" charset="-127"/>
                    <a:ea typeface="HY헤드라인M" panose="02030600000101010101" pitchFamily="18" charset="-127"/>
                    <a:cs typeface="KoPubWorld돋움체 Bold" panose="00000800000000000000" pitchFamily="2" charset="-127"/>
                  </a:rPr>
                  <a:t>01</a:t>
                </a:r>
                <a:endParaRPr lang="ko-KR" altLang="en-US" sz="6000" b="1" dirty="0">
                  <a:solidFill>
                    <a:srgbClr val="F4B183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KoPubWorld돋움체 Bold" panose="00000800000000000000" pitchFamily="2" charset="-127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BE13764-1EF0-4A6F-8554-79E11A74BCAB}"/>
                  </a:ext>
                </a:extLst>
              </p:cNvPr>
              <p:cNvSpPr txBox="1"/>
              <p:nvPr/>
            </p:nvSpPr>
            <p:spPr>
              <a:xfrm>
                <a:off x="4706381" y="3083653"/>
                <a:ext cx="182614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3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Y헤드라인M" panose="02030600000101010101" pitchFamily="18" charset="-127"/>
                    <a:ea typeface="HY헤드라인M" panose="02030600000101010101" pitchFamily="18" charset="-127"/>
                    <a:cs typeface="KoPubWorld돋움체 Bold" panose="00000800000000000000" pitchFamily="2" charset="-127"/>
                  </a:rPr>
                  <a:t>알고리즘</a:t>
                </a:r>
                <a:endParaRPr lang="en-US" altLang="ko-KR" sz="3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KoPubWorld돋움체 Bold" panose="00000800000000000000" pitchFamily="2" charset="-127"/>
                </a:endParaRPr>
              </a:p>
            </p:txBody>
          </p:sp>
        </p:grp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3A5AF55B-2B72-4D64-9D81-C0FF482732D7}"/>
                </a:ext>
              </a:extLst>
            </p:cNvPr>
            <p:cNvGrpSpPr/>
            <p:nvPr/>
          </p:nvGrpSpPr>
          <p:grpSpPr>
            <a:xfrm>
              <a:off x="3403335" y="4102313"/>
              <a:ext cx="3265443" cy="1015663"/>
              <a:chOff x="3403335" y="4102313"/>
              <a:chExt cx="3265443" cy="1015663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21C3A4C-9A1E-4998-B64C-27B322E1FB56}"/>
                  </a:ext>
                </a:extLst>
              </p:cNvPr>
              <p:cNvSpPr txBox="1"/>
              <p:nvPr/>
            </p:nvSpPr>
            <p:spPr>
              <a:xfrm>
                <a:off x="3403335" y="4102313"/>
                <a:ext cx="1066318" cy="1015663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r>
                  <a:rPr lang="en-US" altLang="ko-KR" sz="6000" b="1" dirty="0">
                    <a:solidFill>
                      <a:srgbClr val="F4B183"/>
                    </a:solidFill>
                    <a:latin typeface="HY헤드라인M" panose="02030600000101010101" pitchFamily="18" charset="-127"/>
                    <a:ea typeface="HY헤드라인M" panose="02030600000101010101" pitchFamily="18" charset="-127"/>
                    <a:cs typeface="KoPubWorld돋움체 Bold" panose="00000800000000000000" pitchFamily="2" charset="-127"/>
                  </a:rPr>
                  <a:t>02</a:t>
                </a:r>
                <a:endParaRPr lang="ko-KR" altLang="en-US" sz="6000" b="1" dirty="0">
                  <a:solidFill>
                    <a:srgbClr val="F4B183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KoPubWorld돋움체 Bold" panose="00000800000000000000" pitchFamily="2" charset="-127"/>
                </a:endParaRP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BD65EA8-75FC-4381-8F1B-C7736D8545B7}"/>
                  </a:ext>
                </a:extLst>
              </p:cNvPr>
              <p:cNvSpPr txBox="1"/>
              <p:nvPr/>
            </p:nvSpPr>
            <p:spPr>
              <a:xfrm>
                <a:off x="4706381" y="4418032"/>
                <a:ext cx="196239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3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Y헤드라인M" panose="02030600000101010101" pitchFamily="18" charset="-127"/>
                    <a:ea typeface="HY헤드라인M" panose="02030600000101010101" pitchFamily="18" charset="-127"/>
                    <a:cs typeface="KoPubWorld돋움체 Light" panose="00000300000000000000" pitchFamily="2" charset="-127"/>
                  </a:rPr>
                  <a:t>추후 계획</a:t>
                </a:r>
                <a:endParaRPr lang="en-US" altLang="ko-KR" sz="3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KoPubWorld돋움체 Light" panose="00000300000000000000" pitchFamily="2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328630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BD5C53C-9B19-415C-B6B8-94AEDDE075AC}"/>
              </a:ext>
            </a:extLst>
          </p:cNvPr>
          <p:cNvSpPr/>
          <p:nvPr/>
        </p:nvSpPr>
        <p:spPr>
          <a:xfrm>
            <a:off x="0" y="-2"/>
            <a:ext cx="12213771" cy="6858001"/>
          </a:xfrm>
          <a:prstGeom prst="rect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B793B6E9-C890-4D5A-A71D-291AA2FC09FB}"/>
              </a:ext>
            </a:extLst>
          </p:cNvPr>
          <p:cNvGrpSpPr/>
          <p:nvPr/>
        </p:nvGrpSpPr>
        <p:grpSpPr>
          <a:xfrm>
            <a:off x="2146138" y="2166779"/>
            <a:ext cx="5078439" cy="1862048"/>
            <a:chOff x="3403335" y="2335819"/>
            <a:chExt cx="5078439" cy="1862048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084F941-B1A5-42ED-AD78-B0F57A275C9B}"/>
                </a:ext>
              </a:extLst>
            </p:cNvPr>
            <p:cNvSpPr txBox="1"/>
            <p:nvPr/>
          </p:nvSpPr>
          <p:spPr>
            <a:xfrm>
              <a:off x="3403335" y="2335819"/>
              <a:ext cx="1871025" cy="1862048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1500" b="1" dirty="0">
                  <a:solidFill>
                    <a:srgbClr val="F4B183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KoPubWorld돋움체 Bold" panose="00000800000000000000" pitchFamily="2" charset="-127"/>
                </a:rPr>
                <a:t>01</a:t>
              </a:r>
              <a:endParaRPr lang="ko-KR" altLang="en-US" sz="11500" b="1" dirty="0">
                <a:solidFill>
                  <a:srgbClr val="F4B183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BE13764-1EF0-4A6F-8554-79E11A74BCAB}"/>
                </a:ext>
              </a:extLst>
            </p:cNvPr>
            <p:cNvSpPr txBox="1"/>
            <p:nvPr/>
          </p:nvSpPr>
          <p:spPr>
            <a:xfrm>
              <a:off x="4706381" y="3083653"/>
              <a:ext cx="3775393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6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KoPubWorld돋움체 Bold" panose="00000800000000000000" pitchFamily="2" charset="-127"/>
                </a:rPr>
                <a:t>  알고리즘</a:t>
              </a:r>
              <a:endParaRPr lang="en-US" altLang="ko-KR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KoPubWorld돋움체 Bold" panose="000008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746606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105427" y="188165"/>
            <a:ext cx="3981147" cy="830997"/>
            <a:chOff x="3819245" y="188165"/>
            <a:chExt cx="3981147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03102" y="271010"/>
              <a:ext cx="3197290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28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KoPubWorld돋움체 Bold" panose="00000800000000000000" pitchFamily="2" charset="-127"/>
                </a:rPr>
                <a:t>좌수법</a:t>
              </a:r>
              <a:endPara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88998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F4B183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KoPubWorld돋움체 Bold" panose="00000800000000000000" pitchFamily="2" charset="-127"/>
                </a:rPr>
                <a:t>01</a:t>
              </a:r>
              <a:endParaRPr lang="ko-KR" altLang="en-US" sz="4800" b="1" dirty="0">
                <a:solidFill>
                  <a:srgbClr val="F4B183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47156E44-9089-42FE-B453-DC4D10F46E22}"/>
              </a:ext>
            </a:extLst>
          </p:cNvPr>
          <p:cNvSpPr txBox="1"/>
          <p:nvPr/>
        </p:nvSpPr>
        <p:spPr>
          <a:xfrm>
            <a:off x="557400" y="603663"/>
            <a:ext cx="2414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알고리즘</a:t>
            </a:r>
          </a:p>
        </p:txBody>
      </p: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A49E999C-3AF7-4B97-96BD-2084E831AC84}"/>
              </a:ext>
            </a:extLst>
          </p:cNvPr>
          <p:cNvSpPr txBox="1">
            <a:spLocks/>
          </p:cNvSpPr>
          <p:nvPr/>
        </p:nvSpPr>
        <p:spPr>
          <a:xfrm>
            <a:off x="557400" y="1505895"/>
            <a:ext cx="10972800" cy="46513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9728" algn="l"/>
            <a:r>
              <a:rPr lang="ko-KR" altLang="en-US" dirty="0"/>
              <a:t>왼손으로 왼쪽 벽을 짚고 따라가는 미로 탈출 법</a:t>
            </a:r>
            <a:endParaRPr lang="en-US" altLang="ko-KR" dirty="0"/>
          </a:p>
          <a:p>
            <a:pPr marL="109728" algn="l"/>
            <a:endParaRPr lang="en-US" altLang="ko-KR" dirty="0"/>
          </a:p>
          <a:p>
            <a:pPr marL="109728" algn="l"/>
            <a:r>
              <a:rPr lang="ko-KR" altLang="en-US" dirty="0"/>
              <a:t>최우선 순위는 좌회전이며</a:t>
            </a:r>
            <a:r>
              <a:rPr lang="en-US" altLang="ko-KR" dirty="0"/>
              <a:t>, 2</a:t>
            </a:r>
            <a:r>
              <a:rPr lang="ko-KR" altLang="en-US" dirty="0"/>
              <a:t>순위는 직진</a:t>
            </a:r>
            <a:r>
              <a:rPr lang="en-US" altLang="ko-KR" dirty="0"/>
              <a:t>, 3</a:t>
            </a:r>
            <a:r>
              <a:rPr lang="ko-KR" altLang="en-US" dirty="0"/>
              <a:t>순위는 우회전</a:t>
            </a:r>
            <a:r>
              <a:rPr lang="en-US" altLang="ko-KR" dirty="0"/>
              <a:t>, 4</a:t>
            </a:r>
            <a:r>
              <a:rPr lang="ko-KR" altLang="en-US" dirty="0"/>
              <a:t>순위는 </a:t>
            </a:r>
            <a:r>
              <a:rPr lang="en-US" altLang="ko-KR" dirty="0"/>
              <a:t>U</a:t>
            </a:r>
            <a:r>
              <a:rPr lang="ko-KR" altLang="en-US" dirty="0"/>
              <a:t>턴</a:t>
            </a:r>
            <a:endParaRPr lang="en-US" altLang="ko-KR" dirty="0"/>
          </a:p>
          <a:p>
            <a:pPr marL="109728" algn="l"/>
            <a:endParaRPr lang="en-US" altLang="ko-KR" dirty="0"/>
          </a:p>
          <a:p>
            <a:pPr marL="109728" algn="l"/>
            <a:r>
              <a:rPr lang="ko-KR" altLang="en-US" dirty="0"/>
              <a:t>매우 간단하게 구현가능</a:t>
            </a:r>
            <a:endParaRPr lang="en-US" altLang="ko-KR" dirty="0"/>
          </a:p>
          <a:p>
            <a:pPr marL="109728" algn="l"/>
            <a:endParaRPr lang="en-US" altLang="ko-KR" dirty="0"/>
          </a:p>
          <a:p>
            <a:pPr marL="109728" algn="l"/>
            <a:r>
              <a:rPr lang="ko-KR" altLang="en-US" dirty="0"/>
              <a:t>시간이 오래 걸리며</a:t>
            </a:r>
            <a:r>
              <a:rPr lang="en-US" altLang="ko-KR" dirty="0"/>
              <a:t>, </a:t>
            </a:r>
          </a:p>
          <a:p>
            <a:pPr marL="109728" algn="l"/>
            <a:r>
              <a:rPr lang="ko-KR" altLang="en-US" dirty="0"/>
              <a:t>마우스에서 간혹 종점을 찾을 수 없을 수도 있음</a:t>
            </a:r>
            <a:endParaRPr lang="en-US" altLang="ko-KR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2585727-6E34-494A-90A7-9C0A6BF398F9}"/>
              </a:ext>
            </a:extLst>
          </p:cNvPr>
          <p:cNvSpPr/>
          <p:nvPr/>
        </p:nvSpPr>
        <p:spPr>
          <a:xfrm>
            <a:off x="0" y="-2"/>
            <a:ext cx="12213771" cy="6858001"/>
          </a:xfrm>
          <a:prstGeom prst="rect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BCE90A7-9942-49C9-B7A8-9EEAA2A8A5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1536" y="3034029"/>
            <a:ext cx="3600450" cy="3609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9057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105427" y="188165"/>
            <a:ext cx="3981147" cy="830997"/>
            <a:chOff x="3819245" y="188165"/>
            <a:chExt cx="3981147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03102" y="271010"/>
              <a:ext cx="3197290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KoPubWorld돋움체 Bold" panose="00000800000000000000" pitchFamily="2" charset="-127"/>
                </a:rPr>
                <a:t>등고선 알고리즘</a:t>
              </a:r>
              <a:endPara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88998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F4B183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KoPubWorld돋움체 Bold" panose="00000800000000000000" pitchFamily="2" charset="-127"/>
                </a:rPr>
                <a:t>02</a:t>
              </a:r>
              <a:endParaRPr lang="ko-KR" altLang="en-US" sz="4800" b="1" dirty="0">
                <a:solidFill>
                  <a:srgbClr val="F4B183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47156E44-9089-42FE-B453-DC4D10F46E22}"/>
              </a:ext>
            </a:extLst>
          </p:cNvPr>
          <p:cNvSpPr txBox="1"/>
          <p:nvPr/>
        </p:nvSpPr>
        <p:spPr>
          <a:xfrm>
            <a:off x="557400" y="603663"/>
            <a:ext cx="2414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알고리즘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2585727-6E34-494A-90A7-9C0A6BF398F9}"/>
              </a:ext>
            </a:extLst>
          </p:cNvPr>
          <p:cNvSpPr/>
          <p:nvPr/>
        </p:nvSpPr>
        <p:spPr>
          <a:xfrm>
            <a:off x="0" y="-2"/>
            <a:ext cx="12213771" cy="6858001"/>
          </a:xfrm>
          <a:prstGeom prst="rect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569F5420-89B3-45B9-8853-399DE2FAB7E9}"/>
              </a:ext>
            </a:extLst>
          </p:cNvPr>
          <p:cNvSpPr txBox="1">
            <a:spLocks/>
          </p:cNvSpPr>
          <p:nvPr/>
        </p:nvSpPr>
        <p:spPr>
          <a:xfrm>
            <a:off x="557400" y="1401254"/>
            <a:ext cx="10972800" cy="43251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9728" algn="l"/>
            <a:r>
              <a:rPr lang="ko-KR" altLang="en-US" dirty="0"/>
              <a:t>종점을 </a:t>
            </a:r>
            <a:r>
              <a:rPr lang="en-US" altLang="ko-KR" dirty="0"/>
              <a:t>0</a:t>
            </a:r>
            <a:r>
              <a:rPr lang="ko-KR" altLang="en-US" dirty="0"/>
              <a:t>으로 두고 종점과 벽이 없는 인접한 블록에는 </a:t>
            </a:r>
            <a:r>
              <a:rPr lang="en-US" altLang="ko-KR" dirty="0"/>
              <a:t>1</a:t>
            </a:r>
            <a:r>
              <a:rPr lang="ko-KR" altLang="en-US" dirty="0"/>
              <a:t>이라고 씀</a:t>
            </a:r>
            <a:endParaRPr lang="en-US" altLang="ko-KR" dirty="0"/>
          </a:p>
          <a:p>
            <a:pPr marL="109728" algn="l"/>
            <a:r>
              <a:rPr lang="en-US" altLang="ko-KR" dirty="0"/>
              <a:t>1</a:t>
            </a:r>
            <a:r>
              <a:rPr lang="ko-KR" altLang="en-US" dirty="0"/>
              <a:t>과 벽이 없이 인접한 블록에는 </a:t>
            </a:r>
            <a:r>
              <a:rPr lang="en-US" altLang="ko-KR" dirty="0"/>
              <a:t>2</a:t>
            </a:r>
            <a:r>
              <a:rPr lang="ko-KR" altLang="en-US" dirty="0"/>
              <a:t>라고 씀</a:t>
            </a:r>
            <a:endParaRPr lang="en-US" altLang="ko-KR" dirty="0"/>
          </a:p>
          <a:p>
            <a:pPr marL="109728" algn="l"/>
            <a:endParaRPr lang="en-US" altLang="ko-KR" dirty="0"/>
          </a:p>
          <a:p>
            <a:pPr marL="109728" algn="l"/>
            <a:r>
              <a:rPr lang="ko-KR" altLang="en-US" dirty="0"/>
              <a:t>위를 반복하여 출발점에서 </a:t>
            </a:r>
            <a:r>
              <a:rPr lang="ko-KR" altLang="en-US" dirty="0" err="1"/>
              <a:t>무게값이</a:t>
            </a:r>
            <a:r>
              <a:rPr lang="ko-KR" altLang="en-US" dirty="0"/>
              <a:t> 적은 쪽</a:t>
            </a:r>
            <a:r>
              <a:rPr lang="en-US" altLang="ko-KR" dirty="0"/>
              <a:t>(</a:t>
            </a:r>
            <a:r>
              <a:rPr lang="ko-KR" altLang="en-US" dirty="0"/>
              <a:t>종점</a:t>
            </a:r>
            <a:r>
              <a:rPr lang="en-US" altLang="ko-KR" dirty="0"/>
              <a:t>) </a:t>
            </a:r>
            <a:r>
              <a:rPr lang="ko-KR" altLang="en-US" dirty="0"/>
              <a:t>으로 이동함  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079C600-CA28-4AA5-9BC0-C0687339E6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5018" y="3651008"/>
            <a:ext cx="2162175" cy="245745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3097111-C6D1-4FCB-BCB8-ABB7634DBA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4809" y="3651008"/>
            <a:ext cx="2124075" cy="256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7435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105427" y="188165"/>
            <a:ext cx="3981147" cy="830997"/>
            <a:chOff x="3819245" y="188165"/>
            <a:chExt cx="3981147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03102" y="271010"/>
              <a:ext cx="3197290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KoPubWorld돋움체 Bold" panose="00000800000000000000" pitchFamily="2" charset="-127"/>
                </a:rPr>
                <a:t>Queue stack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88998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F4B183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KoPubWorld돋움체 Bold" panose="00000800000000000000" pitchFamily="2" charset="-127"/>
                </a:rPr>
                <a:t>03</a:t>
              </a:r>
              <a:endParaRPr lang="ko-KR" altLang="en-US" sz="4800" b="1" dirty="0">
                <a:solidFill>
                  <a:srgbClr val="F4B183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47156E44-9089-42FE-B453-DC4D10F46E22}"/>
              </a:ext>
            </a:extLst>
          </p:cNvPr>
          <p:cNvSpPr txBox="1"/>
          <p:nvPr/>
        </p:nvSpPr>
        <p:spPr>
          <a:xfrm>
            <a:off x="557400" y="603663"/>
            <a:ext cx="2414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알고리즘</a:t>
            </a:r>
          </a:p>
        </p:txBody>
      </p: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A49E999C-3AF7-4B97-96BD-2084E831AC84}"/>
              </a:ext>
            </a:extLst>
          </p:cNvPr>
          <p:cNvSpPr txBox="1">
            <a:spLocks/>
          </p:cNvSpPr>
          <p:nvPr/>
        </p:nvSpPr>
        <p:spPr>
          <a:xfrm>
            <a:off x="557400" y="1505895"/>
            <a:ext cx="10972800" cy="46513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9728" algn="l"/>
            <a:r>
              <a:rPr lang="ko-KR" altLang="en-US" dirty="0"/>
              <a:t>스택</a:t>
            </a:r>
            <a:r>
              <a:rPr lang="en-US" altLang="ko-KR" dirty="0"/>
              <a:t>(STACK) </a:t>
            </a:r>
            <a:r>
              <a:rPr lang="ko-KR" altLang="en-US" dirty="0"/>
              <a:t>이란</a:t>
            </a:r>
            <a:r>
              <a:rPr lang="en-US" altLang="ko-KR" dirty="0"/>
              <a:t>?</a:t>
            </a:r>
          </a:p>
          <a:p>
            <a:pPr marL="109728" algn="l"/>
            <a:endParaRPr lang="en-US" altLang="ko-KR" dirty="0"/>
          </a:p>
          <a:p>
            <a:pPr marL="109728" algn="l"/>
            <a:endParaRPr lang="en-US" altLang="ko-KR" dirty="0"/>
          </a:p>
          <a:p>
            <a:pPr marL="109728" algn="l"/>
            <a:endParaRPr lang="en-US" altLang="ko-KR" dirty="0"/>
          </a:p>
          <a:p>
            <a:pPr marL="109728" algn="l"/>
            <a:endParaRPr lang="en-US" altLang="ko-KR" dirty="0"/>
          </a:p>
          <a:p>
            <a:pPr marL="109728" algn="l"/>
            <a:endParaRPr lang="en-US" altLang="ko-KR" dirty="0"/>
          </a:p>
          <a:p>
            <a:pPr marL="109728" algn="l"/>
            <a:endParaRPr lang="en-US" altLang="ko-KR" dirty="0"/>
          </a:p>
          <a:p>
            <a:pPr marL="109728" algn="l"/>
            <a:r>
              <a:rPr lang="ko-KR" altLang="en-US" dirty="0"/>
              <a:t>쌓아 올린다</a:t>
            </a:r>
            <a:endParaRPr lang="en-US" altLang="ko-KR" dirty="0"/>
          </a:p>
          <a:p>
            <a:pPr marL="109728" algn="l"/>
            <a:r>
              <a:rPr lang="en-US" altLang="ko-KR" dirty="0"/>
              <a:t>LIFO </a:t>
            </a:r>
            <a:r>
              <a:rPr lang="ko-KR" altLang="en-US" dirty="0"/>
              <a:t>방식</a:t>
            </a:r>
            <a:r>
              <a:rPr lang="en-US" altLang="ko-KR" dirty="0"/>
              <a:t> (Last in First out)</a:t>
            </a:r>
          </a:p>
          <a:p>
            <a:pPr marL="109728" algn="l"/>
            <a:r>
              <a:rPr lang="ko-KR" altLang="en-US" dirty="0"/>
              <a:t>활용 예시</a:t>
            </a:r>
            <a:r>
              <a:rPr lang="en-US" altLang="ko-KR" dirty="0"/>
              <a:t> : </a:t>
            </a:r>
            <a:r>
              <a:rPr lang="ko-KR" altLang="en-US" dirty="0"/>
              <a:t>컨트롤 제트 </a:t>
            </a:r>
            <a:r>
              <a:rPr lang="en-US" altLang="ko-KR" dirty="0"/>
              <a:t>(</a:t>
            </a:r>
            <a:r>
              <a:rPr lang="ko-KR" altLang="en-US" dirty="0"/>
              <a:t>실행 취소</a:t>
            </a:r>
            <a:r>
              <a:rPr lang="en-US" altLang="ko-KR" dirty="0"/>
              <a:t>), </a:t>
            </a:r>
            <a:r>
              <a:rPr lang="ko-KR" altLang="en-US" dirty="0"/>
              <a:t>웹 브라우저 </a:t>
            </a:r>
            <a:r>
              <a:rPr lang="ko-KR" altLang="en-US" dirty="0" err="1"/>
              <a:t>뒤로가기</a:t>
            </a:r>
            <a:endParaRPr lang="en-US" altLang="ko-KR" dirty="0"/>
          </a:p>
          <a:p>
            <a:pPr marL="109728" algn="l"/>
            <a:endParaRPr lang="en-US" altLang="ko-KR" dirty="0"/>
          </a:p>
          <a:p>
            <a:pPr marL="109728" algn="l"/>
            <a:endParaRPr lang="en-US" altLang="ko-KR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2585727-6E34-494A-90A7-9C0A6BF398F9}"/>
              </a:ext>
            </a:extLst>
          </p:cNvPr>
          <p:cNvSpPr/>
          <p:nvPr/>
        </p:nvSpPr>
        <p:spPr>
          <a:xfrm>
            <a:off x="0" y="-2"/>
            <a:ext cx="12213771" cy="6858001"/>
          </a:xfrm>
          <a:prstGeom prst="rect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90EC409-0881-4AD0-B6C7-778E2562E0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800" y="2020326"/>
            <a:ext cx="2677018" cy="2465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2363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105426" y="188165"/>
            <a:ext cx="3981147" cy="830997"/>
            <a:chOff x="3819245" y="188165"/>
            <a:chExt cx="3981147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03102" y="271010"/>
              <a:ext cx="3197290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KoPubWorld돋움체 Bold" panose="00000800000000000000" pitchFamily="2" charset="-127"/>
                </a:rPr>
                <a:t>Queue stack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88998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F4B183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KoPubWorld돋움체 Bold" panose="00000800000000000000" pitchFamily="2" charset="-127"/>
                </a:rPr>
                <a:t>03</a:t>
              </a:r>
              <a:endParaRPr lang="ko-KR" altLang="en-US" sz="4800" b="1" dirty="0">
                <a:solidFill>
                  <a:srgbClr val="F4B183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47156E44-9089-42FE-B453-DC4D10F46E22}"/>
              </a:ext>
            </a:extLst>
          </p:cNvPr>
          <p:cNvSpPr txBox="1"/>
          <p:nvPr/>
        </p:nvSpPr>
        <p:spPr>
          <a:xfrm>
            <a:off x="557400" y="603663"/>
            <a:ext cx="2414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알고리즘</a:t>
            </a:r>
          </a:p>
        </p:txBody>
      </p: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A49E999C-3AF7-4B97-96BD-2084E831AC84}"/>
              </a:ext>
            </a:extLst>
          </p:cNvPr>
          <p:cNvSpPr txBox="1">
            <a:spLocks/>
          </p:cNvSpPr>
          <p:nvPr/>
        </p:nvSpPr>
        <p:spPr>
          <a:xfrm>
            <a:off x="557400" y="1505895"/>
            <a:ext cx="10972800" cy="46513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9728" algn="l"/>
            <a:r>
              <a:rPr lang="ko-KR" altLang="en-US" dirty="0"/>
              <a:t>큐</a:t>
            </a:r>
            <a:r>
              <a:rPr lang="en-US" altLang="ko-KR" dirty="0"/>
              <a:t>(QUEUE) </a:t>
            </a:r>
            <a:r>
              <a:rPr lang="ko-KR" altLang="en-US" dirty="0"/>
              <a:t>란</a:t>
            </a:r>
            <a:r>
              <a:rPr lang="en-US" altLang="ko-KR" dirty="0"/>
              <a:t>?</a:t>
            </a:r>
          </a:p>
          <a:p>
            <a:pPr marL="109728" algn="l"/>
            <a:endParaRPr lang="en-US" altLang="ko-KR" dirty="0"/>
          </a:p>
          <a:p>
            <a:pPr marL="109728" algn="l"/>
            <a:endParaRPr lang="en-US" altLang="ko-KR" dirty="0"/>
          </a:p>
          <a:p>
            <a:pPr marL="109728" algn="l"/>
            <a:endParaRPr lang="en-US" altLang="ko-KR" dirty="0"/>
          </a:p>
          <a:p>
            <a:pPr marL="109728" algn="l"/>
            <a:endParaRPr lang="en-US" altLang="ko-KR" dirty="0"/>
          </a:p>
          <a:p>
            <a:pPr marL="109728" algn="l"/>
            <a:endParaRPr lang="en-US" altLang="ko-KR" dirty="0"/>
          </a:p>
          <a:p>
            <a:pPr marL="109728" algn="l"/>
            <a:endParaRPr lang="en-US" altLang="ko-KR" dirty="0"/>
          </a:p>
          <a:p>
            <a:pPr marL="109728" algn="l"/>
            <a:r>
              <a:rPr lang="ko-KR" altLang="en-US" dirty="0"/>
              <a:t>줄을 서서 기다리는 것</a:t>
            </a:r>
            <a:endParaRPr lang="en-US" altLang="ko-KR" dirty="0"/>
          </a:p>
          <a:p>
            <a:pPr marL="109728" algn="l"/>
            <a:r>
              <a:rPr lang="ko-KR" altLang="en-US" dirty="0"/>
              <a:t>선입선출 </a:t>
            </a:r>
            <a:r>
              <a:rPr lang="en-US" altLang="ko-KR" dirty="0"/>
              <a:t>FIFO </a:t>
            </a:r>
            <a:r>
              <a:rPr lang="ko-KR" altLang="en-US" dirty="0"/>
              <a:t>방식</a:t>
            </a:r>
            <a:r>
              <a:rPr lang="en-US" altLang="ko-KR" dirty="0"/>
              <a:t> (First in First out)</a:t>
            </a:r>
          </a:p>
          <a:p>
            <a:pPr marL="109728" algn="l"/>
            <a:r>
              <a:rPr lang="ko-KR" altLang="en-US" dirty="0"/>
              <a:t>활용 예시</a:t>
            </a:r>
            <a:r>
              <a:rPr lang="en-US" altLang="ko-KR" dirty="0"/>
              <a:t> : </a:t>
            </a:r>
            <a:r>
              <a:rPr lang="ko-KR" altLang="en-US" dirty="0"/>
              <a:t>콜센터 고객 대기시간</a:t>
            </a:r>
            <a:r>
              <a:rPr lang="en-US" altLang="ko-KR" dirty="0"/>
              <a:t>, </a:t>
            </a:r>
            <a:r>
              <a:rPr lang="ko-KR" altLang="en-US" dirty="0"/>
              <a:t>은행 업무</a:t>
            </a:r>
            <a:endParaRPr lang="en-US" altLang="ko-KR" dirty="0"/>
          </a:p>
          <a:p>
            <a:pPr marL="109728" algn="l"/>
            <a:endParaRPr lang="en-US" altLang="ko-KR" dirty="0"/>
          </a:p>
          <a:p>
            <a:pPr marL="109728" algn="l"/>
            <a:endParaRPr lang="en-US" altLang="ko-KR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2585727-6E34-494A-90A7-9C0A6BF398F9}"/>
              </a:ext>
            </a:extLst>
          </p:cNvPr>
          <p:cNvSpPr/>
          <p:nvPr/>
        </p:nvSpPr>
        <p:spPr>
          <a:xfrm>
            <a:off x="0" y="-2"/>
            <a:ext cx="12213771" cy="6858001"/>
          </a:xfrm>
          <a:prstGeom prst="rect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CFEA962-96BE-4990-A84E-EE1331498D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604" y="2020326"/>
            <a:ext cx="2874013" cy="245572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3B01311-E3D1-4D40-8A94-EA1E57A501EA}"/>
              </a:ext>
            </a:extLst>
          </p:cNvPr>
          <p:cNvSpPr txBox="1"/>
          <p:nvPr/>
        </p:nvSpPr>
        <p:spPr>
          <a:xfrm>
            <a:off x="554604" y="3428099"/>
            <a:ext cx="9731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Front</a:t>
            </a:r>
          </a:p>
          <a:p>
            <a:r>
              <a:rPr lang="ko-KR" altLang="en-US" dirty="0"/>
              <a:t>첫 원소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88C27C7-2A8A-4915-8584-8C94B1065565}"/>
              </a:ext>
            </a:extLst>
          </p:cNvPr>
          <p:cNvSpPr txBox="1"/>
          <p:nvPr/>
        </p:nvSpPr>
        <p:spPr>
          <a:xfrm>
            <a:off x="2492928" y="2515801"/>
            <a:ext cx="2095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Rear </a:t>
            </a:r>
            <a:r>
              <a:rPr lang="ko-KR" altLang="en-US" dirty="0"/>
              <a:t>가장 끝 원소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24D6BFD-730A-4DDB-9C0D-8E78D2E1840B}"/>
              </a:ext>
            </a:extLst>
          </p:cNvPr>
          <p:cNvSpPr txBox="1"/>
          <p:nvPr/>
        </p:nvSpPr>
        <p:spPr>
          <a:xfrm>
            <a:off x="883857" y="1832159"/>
            <a:ext cx="1168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enQueue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64833F0-6D77-4972-A40F-239183778DC0}"/>
              </a:ext>
            </a:extLst>
          </p:cNvPr>
          <p:cNvSpPr txBox="1"/>
          <p:nvPr/>
        </p:nvSpPr>
        <p:spPr>
          <a:xfrm>
            <a:off x="2836878" y="3889764"/>
            <a:ext cx="1168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deQueue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55940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105426" y="188165"/>
            <a:ext cx="4988240" cy="1036952"/>
            <a:chOff x="3819245" y="188165"/>
            <a:chExt cx="3981147" cy="1036952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03102" y="271010"/>
              <a:ext cx="3197290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KoPubWorld돋움체 Bold" panose="00000800000000000000" pitchFamily="2" charset="-127"/>
                </a:rPr>
                <a:t>Queue </a:t>
              </a:r>
              <a:r>
                <a:rPr lang="ko-KR" altLang="en-US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KoPubWorld돋움체 Bold" panose="00000800000000000000" pitchFamily="2" charset="-127"/>
                </a:rPr>
                <a:t>등고선 알고리즘</a:t>
              </a:r>
              <a:endPara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88998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F4B183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KoPubWorld돋움체 Bold" panose="00000800000000000000" pitchFamily="2" charset="-127"/>
                </a:rPr>
                <a:t>04</a:t>
              </a:r>
              <a:endParaRPr lang="ko-KR" altLang="en-US" sz="4800" b="1" dirty="0">
                <a:solidFill>
                  <a:srgbClr val="F4B183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47156E44-9089-42FE-B453-DC4D10F46E22}"/>
              </a:ext>
            </a:extLst>
          </p:cNvPr>
          <p:cNvSpPr txBox="1"/>
          <p:nvPr/>
        </p:nvSpPr>
        <p:spPr>
          <a:xfrm>
            <a:off x="557400" y="603663"/>
            <a:ext cx="2414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알고리즘</a:t>
            </a:r>
          </a:p>
        </p:txBody>
      </p: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A49E999C-3AF7-4B97-96BD-2084E831AC84}"/>
              </a:ext>
            </a:extLst>
          </p:cNvPr>
          <p:cNvSpPr txBox="1">
            <a:spLocks/>
          </p:cNvSpPr>
          <p:nvPr/>
        </p:nvSpPr>
        <p:spPr>
          <a:xfrm>
            <a:off x="683515" y="1559761"/>
            <a:ext cx="10972800" cy="46513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9728" algn="l"/>
            <a:r>
              <a:rPr lang="en-US" altLang="ko-KR" dirty="0"/>
              <a:t>End</a:t>
            </a:r>
            <a:r>
              <a:rPr lang="ko-KR" altLang="en-US" dirty="0"/>
              <a:t>에 </a:t>
            </a:r>
            <a:r>
              <a:rPr lang="ko-KR" altLang="en-US" dirty="0" err="1"/>
              <a:t>무게값을</a:t>
            </a:r>
            <a:r>
              <a:rPr lang="ko-KR" altLang="en-US" dirty="0"/>
              <a:t> </a:t>
            </a:r>
            <a:r>
              <a:rPr lang="en-US" altLang="ko-KR" dirty="0"/>
              <a:t>0</a:t>
            </a:r>
            <a:r>
              <a:rPr lang="ko-KR" altLang="en-US" dirty="0"/>
              <a:t>으로 주고 벽이 없는 쪽으로 </a:t>
            </a:r>
            <a:r>
              <a:rPr lang="ko-KR" altLang="en-US" dirty="0" err="1"/>
              <a:t>무게값을</a:t>
            </a:r>
            <a:r>
              <a:rPr lang="ko-KR" altLang="en-US" dirty="0"/>
              <a:t> 증가시키면서 뿌린다 </a:t>
            </a:r>
            <a:endParaRPr lang="en-US" altLang="ko-KR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2585727-6E34-494A-90A7-9C0A6BF398F9}"/>
              </a:ext>
            </a:extLst>
          </p:cNvPr>
          <p:cNvSpPr/>
          <p:nvPr/>
        </p:nvSpPr>
        <p:spPr>
          <a:xfrm>
            <a:off x="0" y="-2"/>
            <a:ext cx="12213771" cy="6858001"/>
          </a:xfrm>
          <a:prstGeom prst="rect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F2A168E4-11E9-49A8-8189-BCFC7B1956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15" y="1974159"/>
            <a:ext cx="1975695" cy="2245503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716B881B-8D3E-4358-93E9-33CCB2B14F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15" y="4219662"/>
            <a:ext cx="1972641" cy="2379554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A5E7756F-8623-4A95-87F8-3F9099696512}"/>
              </a:ext>
            </a:extLst>
          </p:cNvPr>
          <p:cNvSpPr/>
          <p:nvPr/>
        </p:nvSpPr>
        <p:spPr>
          <a:xfrm>
            <a:off x="3701833" y="2226281"/>
            <a:ext cx="2195628" cy="424658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BCE48D0-9F97-4069-A5D7-8E358502E12A}"/>
              </a:ext>
            </a:extLst>
          </p:cNvPr>
          <p:cNvSpPr/>
          <p:nvPr/>
        </p:nvSpPr>
        <p:spPr>
          <a:xfrm>
            <a:off x="4105426" y="5718700"/>
            <a:ext cx="1523904" cy="54391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End </a:t>
            </a:r>
            <a:r>
              <a:rPr lang="ko-KR" altLang="en-US" dirty="0"/>
              <a:t>좌표 </a:t>
            </a:r>
            <a:r>
              <a:rPr lang="en-US" altLang="ko-KR" dirty="0"/>
              <a:t>23</a:t>
            </a:r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0DABA4E-09D4-4AFE-95CC-8CC5F1178BF1}"/>
              </a:ext>
            </a:extLst>
          </p:cNvPr>
          <p:cNvSpPr/>
          <p:nvPr/>
        </p:nvSpPr>
        <p:spPr>
          <a:xfrm>
            <a:off x="1990499" y="3077444"/>
            <a:ext cx="2302368" cy="54391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End </a:t>
            </a:r>
            <a:r>
              <a:rPr lang="ko-KR" altLang="en-US" dirty="0"/>
              <a:t>오른쪽 좌표 </a:t>
            </a:r>
            <a:r>
              <a:rPr lang="en-US" altLang="ko-KR" dirty="0"/>
              <a:t>33</a:t>
            </a:r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7BB2558-79CC-483A-ADBD-F0CF27264C61}"/>
              </a:ext>
            </a:extLst>
          </p:cNvPr>
          <p:cNvSpPr/>
          <p:nvPr/>
        </p:nvSpPr>
        <p:spPr>
          <a:xfrm>
            <a:off x="1983958" y="2431234"/>
            <a:ext cx="2308909" cy="54391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End </a:t>
            </a:r>
            <a:r>
              <a:rPr lang="ko-KR" altLang="en-US" dirty="0"/>
              <a:t>아래쪽 좌표 </a:t>
            </a:r>
            <a:r>
              <a:rPr lang="en-US" altLang="ko-KR" dirty="0"/>
              <a:t>22</a:t>
            </a:r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F560B0E-7C06-4735-9A84-449E0CA24ADC}"/>
              </a:ext>
            </a:extLst>
          </p:cNvPr>
          <p:cNvSpPr/>
          <p:nvPr/>
        </p:nvSpPr>
        <p:spPr>
          <a:xfrm>
            <a:off x="1863864" y="2992709"/>
            <a:ext cx="2308909" cy="54391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33 </a:t>
            </a:r>
            <a:r>
              <a:rPr lang="ko-KR" altLang="en-US" dirty="0">
                <a:solidFill>
                  <a:schemeClr val="tx1"/>
                </a:solidFill>
              </a:rPr>
              <a:t>오른쪽 </a:t>
            </a:r>
            <a:r>
              <a:rPr lang="en-US" altLang="ko-KR" dirty="0">
                <a:solidFill>
                  <a:schemeClr val="tx1"/>
                </a:solidFill>
              </a:rPr>
              <a:t>43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D8297FD-F35D-4D57-852C-EFC2526FF0BB}"/>
              </a:ext>
            </a:extLst>
          </p:cNvPr>
          <p:cNvSpPr/>
          <p:nvPr/>
        </p:nvSpPr>
        <p:spPr>
          <a:xfrm>
            <a:off x="1863864" y="2335621"/>
            <a:ext cx="2308909" cy="54391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33 </a:t>
            </a:r>
            <a:r>
              <a:rPr lang="ko-KR" altLang="en-US" dirty="0">
                <a:solidFill>
                  <a:schemeClr val="tx1"/>
                </a:solidFill>
              </a:rPr>
              <a:t>위쪽 </a:t>
            </a:r>
            <a:r>
              <a:rPr lang="en-US" altLang="ko-KR" dirty="0">
                <a:solidFill>
                  <a:schemeClr val="tx1"/>
                </a:solidFill>
              </a:rPr>
              <a:t>34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794B2A4-1B9E-4129-8070-34E06D9DE1C8}"/>
              </a:ext>
            </a:extLst>
          </p:cNvPr>
          <p:cNvSpPr txBox="1"/>
          <p:nvPr/>
        </p:nvSpPr>
        <p:spPr>
          <a:xfrm>
            <a:off x="4172773" y="2160340"/>
            <a:ext cx="15031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QUEUE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8392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3.7037E-7 L 0.28294 -0.0013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141" y="-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73 -0.00973 L 0.07331 -0.00973 C 0.10729 -0.00973 0.14935 0.09699 0.14935 0.18379 L 0.14935 0.37754 " pathEditMode="relative" rAng="0" ptsTypes="AAAA">
                                      <p:cBhvr>
                                        <p:cTn id="16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604" y="19352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5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1.48148E-6 L 0.0763 -1.48148E-6 C 0.11042 -1.48148E-6 0.15261 0.1044 0.15261 0.18912 L 0.15261 0.37847 " pathEditMode="relative" rAng="0" ptsTypes="AAAA">
                                      <p:cBhvr>
                                        <p:cTn id="18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630" y="189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4935 0.37754 L 0.4362 0.38032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336" y="139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5261 0.37847 L 0.14987 0.47199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3" y="467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6 4.07407E-6 L 0.08152 4.07407E-6 C 0.11771 4.07407E-6 0.16251 0.08171 0.16251 0.14814 L 0.16251 0.29652 " pathEditMode="relative" rAng="0" ptsTypes="AAAA">
                                      <p:cBhvr>
                                        <p:cTn id="36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086" y="14815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5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-2.59259E-6 L 0.08086 -2.59259E-6 C 0.11705 -2.59259E-6 0.16185 0.08195 0.16185 0.14885 L 0.16185 0.29792 " pathEditMode="relative" rAng="0" ptsTypes="AAAA">
                                      <p:cBhvr>
                                        <p:cTn id="38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086" y="1488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9" grpId="0" animBg="1"/>
      <p:bldP spid="19" grpId="1" animBg="1"/>
      <p:bldP spid="19" grpId="2" animBg="1"/>
      <p:bldP spid="20" grpId="0" animBg="1"/>
      <p:bldP spid="20" grpId="1" animBg="1"/>
      <p:bldP spid="20" grpId="2" animBg="1"/>
      <p:bldP spid="22" grpId="0" animBg="1"/>
      <p:bldP spid="22" grpId="1" animBg="1"/>
      <p:bldP spid="25" grpId="0" animBg="1"/>
      <p:bldP spid="25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105426" y="188165"/>
            <a:ext cx="3981147" cy="830997"/>
            <a:chOff x="3819245" y="188165"/>
            <a:chExt cx="3981147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03102" y="271010"/>
              <a:ext cx="3197290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KoPubWorld돋움체 Bold" panose="00000800000000000000" pitchFamily="2" charset="-127"/>
                </a:rPr>
                <a:t>마우스 </a:t>
              </a:r>
              <a:r>
                <a:rPr lang="en-US" altLang="ko-KR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KoPubWorld돋움체 Bold" panose="00000800000000000000" pitchFamily="2" charset="-127"/>
                </a:rPr>
                <a:t>QUEUE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88998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F4B183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KoPubWorld돋움체 Bold" panose="00000800000000000000" pitchFamily="2" charset="-127"/>
                </a:rPr>
                <a:t>05</a:t>
              </a:r>
              <a:endParaRPr lang="ko-KR" altLang="en-US" sz="4800" b="1" dirty="0">
                <a:solidFill>
                  <a:srgbClr val="F4B183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47156E44-9089-42FE-B453-DC4D10F46E22}"/>
              </a:ext>
            </a:extLst>
          </p:cNvPr>
          <p:cNvSpPr txBox="1"/>
          <p:nvPr/>
        </p:nvSpPr>
        <p:spPr>
          <a:xfrm>
            <a:off x="557400" y="603663"/>
            <a:ext cx="2414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알고리즘</a:t>
            </a:r>
          </a:p>
        </p:txBody>
      </p: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A49E999C-3AF7-4B97-96BD-2084E831AC84}"/>
              </a:ext>
            </a:extLst>
          </p:cNvPr>
          <p:cNvSpPr txBox="1">
            <a:spLocks/>
          </p:cNvSpPr>
          <p:nvPr/>
        </p:nvSpPr>
        <p:spPr>
          <a:xfrm>
            <a:off x="557400" y="1505895"/>
            <a:ext cx="10972800" cy="46513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9728" algn="l"/>
            <a:r>
              <a:rPr lang="en-US" altLang="ko-KR" dirty="0"/>
              <a:t>End </a:t>
            </a:r>
            <a:r>
              <a:rPr lang="ko-KR" altLang="en-US" dirty="0"/>
              <a:t>좌표 </a:t>
            </a:r>
            <a:r>
              <a:rPr lang="en-US" altLang="ko-KR" dirty="0"/>
              <a:t>0x77, 0x78, 0x87, 0x88</a:t>
            </a:r>
          </a:p>
          <a:p>
            <a:pPr marL="109728" algn="l"/>
            <a:endParaRPr lang="en-US" altLang="ko-KR" dirty="0"/>
          </a:p>
          <a:p>
            <a:pPr marL="109728" algn="l"/>
            <a:r>
              <a:rPr lang="en-US" altLang="ko-KR" dirty="0"/>
              <a:t>End </a:t>
            </a:r>
            <a:r>
              <a:rPr lang="ko-KR" altLang="en-US" dirty="0"/>
              <a:t>좌표 </a:t>
            </a:r>
            <a:r>
              <a:rPr lang="en-US" altLang="ko-KR" dirty="0"/>
              <a:t>Queue </a:t>
            </a:r>
            <a:r>
              <a:rPr lang="ko-KR" altLang="en-US" dirty="0"/>
              <a:t>에 넣어주고</a:t>
            </a:r>
            <a:endParaRPr lang="en-US" altLang="ko-KR" dirty="0"/>
          </a:p>
          <a:p>
            <a:pPr marL="109728" algn="l"/>
            <a:r>
              <a:rPr lang="ko-KR" altLang="en-US" dirty="0"/>
              <a:t>벽이 없는 쪽으로 </a:t>
            </a:r>
            <a:r>
              <a:rPr lang="ko-KR" altLang="en-US" dirty="0" err="1"/>
              <a:t>무게값</a:t>
            </a:r>
            <a:r>
              <a:rPr lang="ko-KR" altLang="en-US" dirty="0"/>
              <a:t> 증가시키면서 넓힌다</a:t>
            </a:r>
            <a:endParaRPr lang="en-US" altLang="ko-KR" dirty="0"/>
          </a:p>
          <a:p>
            <a:pPr marL="109728" algn="l"/>
            <a:endParaRPr lang="en-US" altLang="ko-KR" dirty="0"/>
          </a:p>
          <a:p>
            <a:pPr marL="109728" algn="l"/>
            <a:r>
              <a:rPr lang="ko-KR" altLang="en-US" dirty="0"/>
              <a:t>처음 </a:t>
            </a:r>
            <a:r>
              <a:rPr lang="ko-KR" altLang="en-US" dirty="0" err="1"/>
              <a:t>무게값</a:t>
            </a:r>
            <a:r>
              <a:rPr lang="ko-KR" altLang="en-US" dirty="0"/>
              <a:t> </a:t>
            </a:r>
            <a:r>
              <a:rPr lang="en-US" altLang="ko-KR" dirty="0"/>
              <a:t>255</a:t>
            </a:r>
            <a:r>
              <a:rPr lang="ko-KR" altLang="en-US" dirty="0"/>
              <a:t>로 초기화</a:t>
            </a:r>
            <a:r>
              <a:rPr lang="en-US" altLang="ko-KR" dirty="0"/>
              <a:t> End </a:t>
            </a:r>
            <a:r>
              <a:rPr lang="ko-KR" altLang="en-US" dirty="0"/>
              <a:t>좌표는 </a:t>
            </a:r>
            <a:r>
              <a:rPr lang="en-US" altLang="ko-KR" dirty="0"/>
              <a:t>0     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 err="1"/>
              <a:t>지향값</a:t>
            </a:r>
            <a:r>
              <a:rPr lang="ko-KR" altLang="en-US" dirty="0"/>
              <a:t> </a:t>
            </a:r>
            <a:r>
              <a:rPr lang="en-US" altLang="ko-KR" dirty="0"/>
              <a:t>= 1)</a:t>
            </a:r>
          </a:p>
          <a:p>
            <a:pPr marL="109728" algn="l"/>
            <a:r>
              <a:rPr lang="ko-KR" altLang="en-US" dirty="0"/>
              <a:t>큐에서 하나씩 꺼내면서 현재 </a:t>
            </a:r>
            <a:r>
              <a:rPr lang="ko-KR" altLang="en-US" dirty="0" err="1"/>
              <a:t>무게값</a:t>
            </a:r>
            <a:r>
              <a:rPr lang="ko-KR" altLang="en-US" dirty="0"/>
              <a:t> </a:t>
            </a:r>
            <a:r>
              <a:rPr lang="en-US" altLang="ko-KR" dirty="0"/>
              <a:t>+ </a:t>
            </a:r>
            <a:r>
              <a:rPr lang="ko-KR" altLang="en-US" dirty="0" err="1"/>
              <a:t>지향값</a:t>
            </a:r>
            <a:r>
              <a:rPr lang="en-US" altLang="ko-KR" dirty="0"/>
              <a:t> &lt; </a:t>
            </a:r>
            <a:r>
              <a:rPr lang="ko-KR" altLang="en-US" dirty="0"/>
              <a:t>다음 좌표 </a:t>
            </a:r>
            <a:r>
              <a:rPr lang="ko-KR" altLang="en-US" dirty="0" err="1"/>
              <a:t>무게값</a:t>
            </a:r>
            <a:endParaRPr lang="en-US" altLang="ko-KR" dirty="0"/>
          </a:p>
          <a:p>
            <a:pPr marL="109728" algn="l"/>
            <a:r>
              <a:rPr lang="en-US" altLang="ko-KR" dirty="0"/>
              <a:t>-&gt; </a:t>
            </a:r>
            <a:r>
              <a:rPr lang="ko-KR" altLang="en-US" dirty="0"/>
              <a:t>다음 좌표 </a:t>
            </a:r>
            <a:r>
              <a:rPr lang="ko-KR" altLang="en-US" dirty="0" err="1"/>
              <a:t>무게값</a:t>
            </a:r>
            <a:r>
              <a:rPr lang="ko-KR" altLang="en-US" dirty="0"/>
              <a:t> </a:t>
            </a:r>
            <a:r>
              <a:rPr lang="en-US" altLang="ko-KR" dirty="0"/>
              <a:t>= </a:t>
            </a:r>
            <a:r>
              <a:rPr lang="ko-KR" altLang="en-US" dirty="0"/>
              <a:t>현재 </a:t>
            </a:r>
            <a:r>
              <a:rPr lang="ko-KR" altLang="en-US" dirty="0" err="1"/>
              <a:t>무게값</a:t>
            </a:r>
            <a:r>
              <a:rPr lang="ko-KR" altLang="en-US" dirty="0"/>
              <a:t> </a:t>
            </a:r>
            <a:r>
              <a:rPr lang="en-US" altLang="ko-KR" dirty="0"/>
              <a:t>+ </a:t>
            </a:r>
            <a:r>
              <a:rPr lang="ko-KR" altLang="en-US" dirty="0" err="1"/>
              <a:t>지향값</a:t>
            </a:r>
            <a:r>
              <a:rPr lang="en-US" altLang="ko-KR" dirty="0"/>
              <a:t>		(</a:t>
            </a:r>
            <a:r>
              <a:rPr lang="ko-KR" altLang="en-US" dirty="0"/>
              <a:t>중복되는 길에서</a:t>
            </a:r>
            <a:r>
              <a:rPr lang="en-US" altLang="ko-KR" dirty="0"/>
              <a:t>)</a:t>
            </a:r>
          </a:p>
          <a:p>
            <a:pPr marL="109728" algn="l"/>
            <a:endParaRPr lang="en-US" altLang="ko-KR" dirty="0"/>
          </a:p>
          <a:p>
            <a:pPr marL="109728" algn="l"/>
            <a:r>
              <a:rPr lang="ko-KR" altLang="en-US" dirty="0"/>
              <a:t>탐색 시 벽 정보를 읽으면서 다음 좌표 저장</a:t>
            </a:r>
            <a:r>
              <a:rPr lang="en-US" altLang="ko-KR" dirty="0"/>
              <a:t> 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2585727-6E34-494A-90A7-9C0A6BF398F9}"/>
              </a:ext>
            </a:extLst>
          </p:cNvPr>
          <p:cNvSpPr/>
          <p:nvPr/>
        </p:nvSpPr>
        <p:spPr>
          <a:xfrm>
            <a:off x="0" y="-2"/>
            <a:ext cx="12213771" cy="6858001"/>
          </a:xfrm>
          <a:prstGeom prst="rect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719985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983</TotalTime>
  <Words>588</Words>
  <Application>Microsoft Office PowerPoint</Application>
  <PresentationFormat>와이드스크린</PresentationFormat>
  <Paragraphs>152</Paragraphs>
  <Slides>18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2" baseType="lpstr">
      <vt:lpstr>HY헤드라인M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서 유진</dc:creator>
  <cp:lastModifiedBy>김 종욱</cp:lastModifiedBy>
  <cp:revision>162</cp:revision>
  <dcterms:created xsi:type="dcterms:W3CDTF">2020-01-03T14:16:53Z</dcterms:created>
  <dcterms:modified xsi:type="dcterms:W3CDTF">2021-09-15T05:45:44Z</dcterms:modified>
  <cp:version/>
</cp:coreProperties>
</file>